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sldIdLst>
    <p:sldId id="274" r:id="rId2"/>
    <p:sldId id="282" r:id="rId3"/>
    <p:sldId id="276" r:id="rId4"/>
    <p:sldId id="286" r:id="rId5"/>
    <p:sldId id="277" r:id="rId6"/>
    <p:sldId id="919" r:id="rId7"/>
    <p:sldId id="287" r:id="rId8"/>
    <p:sldId id="284" r:id="rId9"/>
    <p:sldId id="285" r:id="rId10"/>
    <p:sldId id="279" r:id="rId11"/>
    <p:sldId id="938" r:id="rId12"/>
    <p:sldId id="939" r:id="rId13"/>
    <p:sldId id="292" r:id="rId14"/>
    <p:sldId id="288" r:id="rId15"/>
    <p:sldId id="280" r:id="rId16"/>
    <p:sldId id="281" r:id="rId17"/>
    <p:sldId id="921" r:id="rId18"/>
    <p:sldId id="923" r:id="rId19"/>
    <p:sldId id="291" r:id="rId20"/>
    <p:sldId id="290" r:id="rId21"/>
    <p:sldId id="924" r:id="rId22"/>
    <p:sldId id="297" r:id="rId23"/>
    <p:sldId id="296" r:id="rId24"/>
    <p:sldId id="298" r:id="rId25"/>
    <p:sldId id="299" r:id="rId26"/>
    <p:sldId id="293" r:id="rId27"/>
    <p:sldId id="925" r:id="rId28"/>
    <p:sldId id="937" r:id="rId29"/>
    <p:sldId id="927" r:id="rId30"/>
    <p:sldId id="940" r:id="rId31"/>
    <p:sldId id="929" r:id="rId32"/>
    <p:sldId id="294" r:id="rId33"/>
    <p:sldId id="931" r:id="rId34"/>
    <p:sldId id="930" r:id="rId35"/>
    <p:sldId id="933" r:id="rId36"/>
    <p:sldId id="295" r:id="rId37"/>
    <p:sldId id="932" r:id="rId38"/>
    <p:sldId id="934" r:id="rId39"/>
    <p:sldId id="935" r:id="rId4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gerfeld 'Kiki' Frederike" initials="H'F" lastIdx="1" clrIdx="0">
    <p:extLst>
      <p:ext uri="{19B8F6BF-5375-455C-9EA6-DF929625EA0E}">
        <p15:presenceInfo xmlns:p15="http://schemas.microsoft.com/office/powerpoint/2012/main" userId="S::frederike.hegerfeld@apagcosyst.com::0a17e453-1e9b-4513-86ff-4daf836d8a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D333"/>
    <a:srgbClr val="5C5C5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7A4CD3-E599-4241-AEEF-A3E74BDF446C}" v="210" dt="2024-02-29T18:10:23.8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94620" autoAdjust="0"/>
  </p:normalViewPr>
  <p:slideViewPr>
    <p:cSldViewPr>
      <p:cViewPr varScale="1">
        <p:scale>
          <a:sx n="78" d="100"/>
          <a:sy n="78" d="100"/>
        </p:scale>
        <p:origin x="1555"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735E03-9D10-47CF-8866-645832096CDE}"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CA"/>
        </a:p>
      </dgm:t>
    </dgm:pt>
    <dgm:pt modelId="{88B86B52-0FEE-4C62-A356-7ADDF40A9FAD}">
      <dgm:prSet phldrT="[Text]"/>
      <dgm:spPr>
        <a:solidFill>
          <a:schemeClr val="tx2">
            <a:lumMod val="20000"/>
            <a:lumOff val="80000"/>
          </a:schemeClr>
        </a:solidFill>
      </dgm:spPr>
      <dgm:t>
        <a:bodyPr/>
        <a:lstStyle/>
        <a:p>
          <a:r>
            <a:rPr lang="cs-CZ"/>
            <a:t>Je to v souladu s naším kodexem?</a:t>
          </a:r>
        </a:p>
      </dgm:t>
    </dgm:pt>
    <dgm:pt modelId="{EA161F07-1C2B-4BA6-9136-4A70B494F0A7}" type="parTrans" cxnId="{36D88361-66F9-492A-97D8-82219A4AD09E}">
      <dgm:prSet/>
      <dgm:spPr/>
      <dgm:t>
        <a:bodyPr/>
        <a:lstStyle/>
        <a:p>
          <a:endParaRPr lang="en-CA"/>
        </a:p>
      </dgm:t>
    </dgm:pt>
    <dgm:pt modelId="{87AF35F6-8639-464B-AC67-B8F2C9D6DB2E}" type="sibTrans" cxnId="{36D88361-66F9-492A-97D8-82219A4AD09E}">
      <dgm:prSet/>
      <dgm:spPr>
        <a:solidFill>
          <a:schemeClr val="tx2">
            <a:lumMod val="20000"/>
            <a:lumOff val="80000"/>
          </a:schemeClr>
        </a:solidFill>
      </dgm:spPr>
      <dgm:t>
        <a:bodyPr/>
        <a:lstStyle/>
        <a:p>
          <a:endParaRPr lang="en-CA"/>
        </a:p>
      </dgm:t>
    </dgm:pt>
    <dgm:pt modelId="{249D5036-D8BA-43D8-AB5C-1B7AD5FB226B}">
      <dgm:prSet phldrT="[Text]"/>
      <dgm:spPr/>
      <dgm:t>
        <a:bodyPr/>
        <a:lstStyle/>
        <a:p>
          <a:r>
            <a:rPr lang="cs-CZ"/>
            <a:t>Je to legální?</a:t>
          </a:r>
        </a:p>
      </dgm:t>
    </dgm:pt>
    <dgm:pt modelId="{1884E5A2-00FE-4EE3-9A2E-16732A87F5A1}" type="parTrans" cxnId="{1684737C-A8F3-48A2-8D06-46E13D5BD36B}">
      <dgm:prSet/>
      <dgm:spPr/>
      <dgm:t>
        <a:bodyPr/>
        <a:lstStyle/>
        <a:p>
          <a:endParaRPr lang="en-CA"/>
        </a:p>
      </dgm:t>
    </dgm:pt>
    <dgm:pt modelId="{E38779B2-2243-41DF-B77E-6D1B5D3A22C2}" type="sibTrans" cxnId="{1684737C-A8F3-48A2-8D06-46E13D5BD36B}">
      <dgm:prSet/>
      <dgm:spPr/>
      <dgm:t>
        <a:bodyPr/>
        <a:lstStyle/>
        <a:p>
          <a:endParaRPr lang="en-CA"/>
        </a:p>
      </dgm:t>
    </dgm:pt>
    <dgm:pt modelId="{ADAC5EF1-BD2F-4EBE-B9EF-DCF65C7066BC}">
      <dgm:prSet phldrT="[Text]"/>
      <dgm:spPr/>
      <dgm:t>
        <a:bodyPr/>
        <a:lstStyle/>
        <a:p>
          <a:r>
            <a:rPr lang="cs-CZ"/>
            <a:t>Dodržuje to naše zásady?</a:t>
          </a:r>
        </a:p>
      </dgm:t>
    </dgm:pt>
    <dgm:pt modelId="{6570DFB8-18C9-4010-BC55-7F6617CD302A}" type="parTrans" cxnId="{476709D3-9F97-46BB-A086-3FA63499EEDA}">
      <dgm:prSet/>
      <dgm:spPr/>
      <dgm:t>
        <a:bodyPr/>
        <a:lstStyle/>
        <a:p>
          <a:endParaRPr lang="en-CA"/>
        </a:p>
      </dgm:t>
    </dgm:pt>
    <dgm:pt modelId="{8874A6E8-65AD-4C40-93E7-01D5DA89F7D6}" type="sibTrans" cxnId="{476709D3-9F97-46BB-A086-3FA63499EEDA}">
      <dgm:prSet/>
      <dgm:spPr/>
      <dgm:t>
        <a:bodyPr/>
        <a:lstStyle/>
        <a:p>
          <a:endParaRPr lang="en-CA"/>
        </a:p>
      </dgm:t>
    </dgm:pt>
    <dgm:pt modelId="{13204B87-3B11-4E04-B822-7D089DA09F19}">
      <dgm:prSet/>
      <dgm:spPr/>
      <dgm:t>
        <a:bodyPr/>
        <a:lstStyle/>
        <a:p>
          <a:r>
            <a:rPr lang="cs-CZ"/>
            <a:t>Přináší to prospěch APAG jako celku – nejen určité skupině?</a:t>
          </a:r>
        </a:p>
      </dgm:t>
    </dgm:pt>
    <dgm:pt modelId="{383B1238-ABB7-4AC3-A6AD-DBCD3E909FDD}" type="parTrans" cxnId="{6F791362-EF3E-40EA-9FD8-B64F6A221387}">
      <dgm:prSet/>
      <dgm:spPr/>
      <dgm:t>
        <a:bodyPr/>
        <a:lstStyle/>
        <a:p>
          <a:endParaRPr lang="en-CA"/>
        </a:p>
      </dgm:t>
    </dgm:pt>
    <dgm:pt modelId="{13867A65-D89B-43BC-BFC6-1CE31581B095}" type="sibTrans" cxnId="{6F791362-EF3E-40EA-9FD8-B64F6A221387}">
      <dgm:prSet/>
      <dgm:spPr/>
      <dgm:t>
        <a:bodyPr/>
        <a:lstStyle/>
        <a:p>
          <a:endParaRPr lang="en-CA"/>
        </a:p>
      </dgm:t>
    </dgm:pt>
    <dgm:pt modelId="{00B70671-B3C5-4C50-A597-EE734CC91AC5}">
      <dgm:prSet/>
      <dgm:spPr/>
      <dgm:t>
        <a:bodyPr/>
        <a:lstStyle/>
        <a:p>
          <a:r>
            <a:rPr lang="cs-CZ"/>
            <a:t>Bylo by vám příjemné, kdyby vaše činy byly zveřejněny?</a:t>
          </a:r>
        </a:p>
      </dgm:t>
    </dgm:pt>
    <dgm:pt modelId="{BDFD91C9-5F34-4AAF-BB95-A35C97BC1138}" type="parTrans" cxnId="{0D076245-EB33-4FB2-9C0D-312F5366FC66}">
      <dgm:prSet/>
      <dgm:spPr/>
      <dgm:t>
        <a:bodyPr/>
        <a:lstStyle/>
        <a:p>
          <a:endParaRPr lang="en-CA"/>
        </a:p>
      </dgm:t>
    </dgm:pt>
    <dgm:pt modelId="{D445FDEC-2971-4267-89F6-8067B28CFC71}" type="sibTrans" cxnId="{0D076245-EB33-4FB2-9C0D-312F5366FC66}">
      <dgm:prSet/>
      <dgm:spPr/>
      <dgm:t>
        <a:bodyPr/>
        <a:lstStyle/>
        <a:p>
          <a:endParaRPr lang="en-CA"/>
        </a:p>
      </dgm:t>
    </dgm:pt>
    <dgm:pt modelId="{74561D8B-5FD2-40FE-B2A4-113298D90140}" type="pres">
      <dgm:prSet presAssocID="{C3735E03-9D10-47CF-8866-645832096CDE}" presName="Name0" presStyleCnt="0">
        <dgm:presLayoutVars>
          <dgm:dir/>
          <dgm:resizeHandles val="exact"/>
        </dgm:presLayoutVars>
      </dgm:prSet>
      <dgm:spPr/>
    </dgm:pt>
    <dgm:pt modelId="{CFBC7285-341A-46D3-BA5D-8AECFE6955CC}" type="pres">
      <dgm:prSet presAssocID="{88B86B52-0FEE-4C62-A356-7ADDF40A9FAD}" presName="node" presStyleLbl="node1" presStyleIdx="0" presStyleCnt="5">
        <dgm:presLayoutVars>
          <dgm:bulletEnabled val="1"/>
        </dgm:presLayoutVars>
      </dgm:prSet>
      <dgm:spPr/>
    </dgm:pt>
    <dgm:pt modelId="{E6F9F413-D9F1-4E49-9535-40BD3E40E3E1}" type="pres">
      <dgm:prSet presAssocID="{87AF35F6-8639-464B-AC67-B8F2C9D6DB2E}" presName="sibTrans" presStyleLbl="sibTrans2D1" presStyleIdx="0" presStyleCnt="4"/>
      <dgm:spPr/>
    </dgm:pt>
    <dgm:pt modelId="{03F2856C-1652-4054-9EAB-B131FC271175}" type="pres">
      <dgm:prSet presAssocID="{87AF35F6-8639-464B-AC67-B8F2C9D6DB2E}" presName="connectorText" presStyleLbl="sibTrans2D1" presStyleIdx="0" presStyleCnt="4"/>
      <dgm:spPr/>
    </dgm:pt>
    <dgm:pt modelId="{90C14C6B-7079-470A-A11A-CB32F897FC7E}" type="pres">
      <dgm:prSet presAssocID="{249D5036-D8BA-43D8-AB5C-1B7AD5FB226B}" presName="node" presStyleLbl="node1" presStyleIdx="1" presStyleCnt="5">
        <dgm:presLayoutVars>
          <dgm:bulletEnabled val="1"/>
        </dgm:presLayoutVars>
      </dgm:prSet>
      <dgm:spPr/>
    </dgm:pt>
    <dgm:pt modelId="{8F23F39E-C871-4B8C-8FBD-048666AB2A25}" type="pres">
      <dgm:prSet presAssocID="{E38779B2-2243-41DF-B77E-6D1B5D3A22C2}" presName="sibTrans" presStyleLbl="sibTrans2D1" presStyleIdx="1" presStyleCnt="4"/>
      <dgm:spPr/>
    </dgm:pt>
    <dgm:pt modelId="{9919F240-5C21-49B9-970D-2118D514EE7F}" type="pres">
      <dgm:prSet presAssocID="{E38779B2-2243-41DF-B77E-6D1B5D3A22C2}" presName="connectorText" presStyleLbl="sibTrans2D1" presStyleIdx="1" presStyleCnt="4"/>
      <dgm:spPr/>
    </dgm:pt>
    <dgm:pt modelId="{9D6831AC-DB78-4B4D-B225-7616A8813FB4}" type="pres">
      <dgm:prSet presAssocID="{ADAC5EF1-BD2F-4EBE-B9EF-DCF65C7066BC}" presName="node" presStyleLbl="node1" presStyleIdx="2" presStyleCnt="5">
        <dgm:presLayoutVars>
          <dgm:bulletEnabled val="1"/>
        </dgm:presLayoutVars>
      </dgm:prSet>
      <dgm:spPr/>
    </dgm:pt>
    <dgm:pt modelId="{B97E3813-6DF5-4071-B1EA-95C4C1333D7D}" type="pres">
      <dgm:prSet presAssocID="{8874A6E8-65AD-4C40-93E7-01D5DA89F7D6}" presName="sibTrans" presStyleLbl="sibTrans2D1" presStyleIdx="2" presStyleCnt="4"/>
      <dgm:spPr/>
    </dgm:pt>
    <dgm:pt modelId="{6B0EEF76-DA71-4C11-90F5-368CE520614B}" type="pres">
      <dgm:prSet presAssocID="{8874A6E8-65AD-4C40-93E7-01D5DA89F7D6}" presName="connectorText" presStyleLbl="sibTrans2D1" presStyleIdx="2" presStyleCnt="4"/>
      <dgm:spPr/>
    </dgm:pt>
    <dgm:pt modelId="{A396E9BD-556C-465B-BE5F-ADC0508B0178}" type="pres">
      <dgm:prSet presAssocID="{13204B87-3B11-4E04-B822-7D089DA09F19}" presName="node" presStyleLbl="node1" presStyleIdx="3" presStyleCnt="5">
        <dgm:presLayoutVars>
          <dgm:bulletEnabled val="1"/>
        </dgm:presLayoutVars>
      </dgm:prSet>
      <dgm:spPr/>
    </dgm:pt>
    <dgm:pt modelId="{A37D9396-0C1F-40BE-B4B8-A1CB3617D61F}" type="pres">
      <dgm:prSet presAssocID="{13867A65-D89B-43BC-BFC6-1CE31581B095}" presName="sibTrans" presStyleLbl="sibTrans2D1" presStyleIdx="3" presStyleCnt="4"/>
      <dgm:spPr/>
    </dgm:pt>
    <dgm:pt modelId="{71D38B5C-AE71-4E97-A67B-6B4F013000B8}" type="pres">
      <dgm:prSet presAssocID="{13867A65-D89B-43BC-BFC6-1CE31581B095}" presName="connectorText" presStyleLbl="sibTrans2D1" presStyleIdx="3" presStyleCnt="4"/>
      <dgm:spPr/>
    </dgm:pt>
    <dgm:pt modelId="{0026B33A-925D-4F15-BA21-6CEF8C8B177F}" type="pres">
      <dgm:prSet presAssocID="{00B70671-B3C5-4C50-A597-EE734CC91AC5}" presName="node" presStyleLbl="node1" presStyleIdx="4" presStyleCnt="5">
        <dgm:presLayoutVars>
          <dgm:bulletEnabled val="1"/>
        </dgm:presLayoutVars>
      </dgm:prSet>
      <dgm:spPr/>
    </dgm:pt>
  </dgm:ptLst>
  <dgm:cxnLst>
    <dgm:cxn modelId="{384D6709-DB88-49D6-BBBB-6820E4C8C415}" type="presOf" srcId="{13867A65-D89B-43BC-BFC6-1CE31581B095}" destId="{A37D9396-0C1F-40BE-B4B8-A1CB3617D61F}" srcOrd="0" destOrd="0" presId="urn:microsoft.com/office/officeart/2005/8/layout/process1"/>
    <dgm:cxn modelId="{7308CB09-54A4-4F05-9869-89B3BEC43F0F}" type="presOf" srcId="{8874A6E8-65AD-4C40-93E7-01D5DA89F7D6}" destId="{6B0EEF76-DA71-4C11-90F5-368CE520614B}" srcOrd="1" destOrd="0" presId="urn:microsoft.com/office/officeart/2005/8/layout/process1"/>
    <dgm:cxn modelId="{C7D84716-9A60-4AE5-8AAB-A21F5A368BF6}" type="presOf" srcId="{E38779B2-2243-41DF-B77E-6D1B5D3A22C2}" destId="{9919F240-5C21-49B9-970D-2118D514EE7F}" srcOrd="1" destOrd="0" presId="urn:microsoft.com/office/officeart/2005/8/layout/process1"/>
    <dgm:cxn modelId="{E22DF21F-D6D0-4D78-842D-A263C609BA8E}" type="presOf" srcId="{ADAC5EF1-BD2F-4EBE-B9EF-DCF65C7066BC}" destId="{9D6831AC-DB78-4B4D-B225-7616A8813FB4}" srcOrd="0" destOrd="0" presId="urn:microsoft.com/office/officeart/2005/8/layout/process1"/>
    <dgm:cxn modelId="{169C7D41-5C64-4F86-9A20-8C57A4764E38}" type="presOf" srcId="{87AF35F6-8639-464B-AC67-B8F2C9D6DB2E}" destId="{E6F9F413-D9F1-4E49-9535-40BD3E40E3E1}" srcOrd="0" destOrd="0" presId="urn:microsoft.com/office/officeart/2005/8/layout/process1"/>
    <dgm:cxn modelId="{36D88361-66F9-492A-97D8-82219A4AD09E}" srcId="{C3735E03-9D10-47CF-8866-645832096CDE}" destId="{88B86B52-0FEE-4C62-A356-7ADDF40A9FAD}" srcOrd="0" destOrd="0" parTransId="{EA161F07-1C2B-4BA6-9136-4A70B494F0A7}" sibTransId="{87AF35F6-8639-464B-AC67-B8F2C9D6DB2E}"/>
    <dgm:cxn modelId="{973B8A41-132C-4103-B1B3-FCE0FD04DC4F}" type="presOf" srcId="{13867A65-D89B-43BC-BFC6-1CE31581B095}" destId="{71D38B5C-AE71-4E97-A67B-6B4F013000B8}" srcOrd="1" destOrd="0" presId="urn:microsoft.com/office/officeart/2005/8/layout/process1"/>
    <dgm:cxn modelId="{6F791362-EF3E-40EA-9FD8-B64F6A221387}" srcId="{C3735E03-9D10-47CF-8866-645832096CDE}" destId="{13204B87-3B11-4E04-B822-7D089DA09F19}" srcOrd="3" destOrd="0" parTransId="{383B1238-ABB7-4AC3-A6AD-DBCD3E909FDD}" sibTransId="{13867A65-D89B-43BC-BFC6-1CE31581B095}"/>
    <dgm:cxn modelId="{0D076245-EB33-4FB2-9C0D-312F5366FC66}" srcId="{C3735E03-9D10-47CF-8866-645832096CDE}" destId="{00B70671-B3C5-4C50-A597-EE734CC91AC5}" srcOrd="4" destOrd="0" parTransId="{BDFD91C9-5F34-4AAF-BB95-A35C97BC1138}" sibTransId="{D445FDEC-2971-4267-89F6-8067B28CFC71}"/>
    <dgm:cxn modelId="{7DAF066D-3544-44C3-BC1E-58E16DEFD1E0}" type="presOf" srcId="{8874A6E8-65AD-4C40-93E7-01D5DA89F7D6}" destId="{B97E3813-6DF5-4071-B1EA-95C4C1333D7D}" srcOrd="0" destOrd="0" presId="urn:microsoft.com/office/officeart/2005/8/layout/process1"/>
    <dgm:cxn modelId="{2782D557-9D43-4973-945A-6316E5495187}" type="presOf" srcId="{87AF35F6-8639-464B-AC67-B8F2C9D6DB2E}" destId="{03F2856C-1652-4054-9EAB-B131FC271175}" srcOrd="1" destOrd="0" presId="urn:microsoft.com/office/officeart/2005/8/layout/process1"/>
    <dgm:cxn modelId="{1684737C-A8F3-48A2-8D06-46E13D5BD36B}" srcId="{C3735E03-9D10-47CF-8866-645832096CDE}" destId="{249D5036-D8BA-43D8-AB5C-1B7AD5FB226B}" srcOrd="1" destOrd="0" parTransId="{1884E5A2-00FE-4EE3-9A2E-16732A87F5A1}" sibTransId="{E38779B2-2243-41DF-B77E-6D1B5D3A22C2}"/>
    <dgm:cxn modelId="{CB66BB9A-4616-4075-B09A-566666BAFD6F}" type="presOf" srcId="{249D5036-D8BA-43D8-AB5C-1B7AD5FB226B}" destId="{90C14C6B-7079-470A-A11A-CB32F897FC7E}" srcOrd="0" destOrd="0" presId="urn:microsoft.com/office/officeart/2005/8/layout/process1"/>
    <dgm:cxn modelId="{F208689E-811A-41F6-AE3C-2F02AA9FCF88}" type="presOf" srcId="{00B70671-B3C5-4C50-A597-EE734CC91AC5}" destId="{0026B33A-925D-4F15-BA21-6CEF8C8B177F}" srcOrd="0" destOrd="0" presId="urn:microsoft.com/office/officeart/2005/8/layout/process1"/>
    <dgm:cxn modelId="{387494A3-1582-4180-B7EF-6CE9C4923039}" type="presOf" srcId="{13204B87-3B11-4E04-B822-7D089DA09F19}" destId="{A396E9BD-556C-465B-BE5F-ADC0508B0178}" srcOrd="0" destOrd="0" presId="urn:microsoft.com/office/officeart/2005/8/layout/process1"/>
    <dgm:cxn modelId="{F16E66AC-60AE-4A4B-B48D-927455B5E18A}" type="presOf" srcId="{E38779B2-2243-41DF-B77E-6D1B5D3A22C2}" destId="{8F23F39E-C871-4B8C-8FBD-048666AB2A25}" srcOrd="0" destOrd="0" presId="urn:microsoft.com/office/officeart/2005/8/layout/process1"/>
    <dgm:cxn modelId="{249EB6C4-EFC2-4B9A-B4E1-8F2E2B22F9EA}" type="presOf" srcId="{88B86B52-0FEE-4C62-A356-7ADDF40A9FAD}" destId="{CFBC7285-341A-46D3-BA5D-8AECFE6955CC}" srcOrd="0" destOrd="0" presId="urn:microsoft.com/office/officeart/2005/8/layout/process1"/>
    <dgm:cxn modelId="{481429C9-9E0D-4795-95E2-82EE743570E0}" type="presOf" srcId="{C3735E03-9D10-47CF-8866-645832096CDE}" destId="{74561D8B-5FD2-40FE-B2A4-113298D90140}" srcOrd="0" destOrd="0" presId="urn:microsoft.com/office/officeart/2005/8/layout/process1"/>
    <dgm:cxn modelId="{476709D3-9F97-46BB-A086-3FA63499EEDA}" srcId="{C3735E03-9D10-47CF-8866-645832096CDE}" destId="{ADAC5EF1-BD2F-4EBE-B9EF-DCF65C7066BC}" srcOrd="2" destOrd="0" parTransId="{6570DFB8-18C9-4010-BC55-7F6617CD302A}" sibTransId="{8874A6E8-65AD-4C40-93E7-01D5DA89F7D6}"/>
    <dgm:cxn modelId="{7FFB1B33-CF4E-401D-A935-573B82558DD2}" type="presParOf" srcId="{74561D8B-5FD2-40FE-B2A4-113298D90140}" destId="{CFBC7285-341A-46D3-BA5D-8AECFE6955CC}" srcOrd="0" destOrd="0" presId="urn:microsoft.com/office/officeart/2005/8/layout/process1"/>
    <dgm:cxn modelId="{2A2DE013-7AF3-4F73-9866-B72D45FE2E28}" type="presParOf" srcId="{74561D8B-5FD2-40FE-B2A4-113298D90140}" destId="{E6F9F413-D9F1-4E49-9535-40BD3E40E3E1}" srcOrd="1" destOrd="0" presId="urn:microsoft.com/office/officeart/2005/8/layout/process1"/>
    <dgm:cxn modelId="{DCD49D02-EF0B-453B-8981-D7EAECCECD75}" type="presParOf" srcId="{E6F9F413-D9F1-4E49-9535-40BD3E40E3E1}" destId="{03F2856C-1652-4054-9EAB-B131FC271175}" srcOrd="0" destOrd="0" presId="urn:microsoft.com/office/officeart/2005/8/layout/process1"/>
    <dgm:cxn modelId="{7DCDB1D1-0E1B-4468-837E-1D75268E2E4A}" type="presParOf" srcId="{74561D8B-5FD2-40FE-B2A4-113298D90140}" destId="{90C14C6B-7079-470A-A11A-CB32F897FC7E}" srcOrd="2" destOrd="0" presId="urn:microsoft.com/office/officeart/2005/8/layout/process1"/>
    <dgm:cxn modelId="{FDB37C67-BA35-4DD3-9935-13F26993C419}" type="presParOf" srcId="{74561D8B-5FD2-40FE-B2A4-113298D90140}" destId="{8F23F39E-C871-4B8C-8FBD-048666AB2A25}" srcOrd="3" destOrd="0" presId="urn:microsoft.com/office/officeart/2005/8/layout/process1"/>
    <dgm:cxn modelId="{C743F96A-EAB3-4D96-A3D8-8D3CA2CAB864}" type="presParOf" srcId="{8F23F39E-C871-4B8C-8FBD-048666AB2A25}" destId="{9919F240-5C21-49B9-970D-2118D514EE7F}" srcOrd="0" destOrd="0" presId="urn:microsoft.com/office/officeart/2005/8/layout/process1"/>
    <dgm:cxn modelId="{E6CEEEB8-D33F-4D1C-9BFC-DFD917785823}" type="presParOf" srcId="{74561D8B-5FD2-40FE-B2A4-113298D90140}" destId="{9D6831AC-DB78-4B4D-B225-7616A8813FB4}" srcOrd="4" destOrd="0" presId="urn:microsoft.com/office/officeart/2005/8/layout/process1"/>
    <dgm:cxn modelId="{8F4F23EC-CFAA-4599-8A42-706710754DE9}" type="presParOf" srcId="{74561D8B-5FD2-40FE-B2A4-113298D90140}" destId="{B97E3813-6DF5-4071-B1EA-95C4C1333D7D}" srcOrd="5" destOrd="0" presId="urn:microsoft.com/office/officeart/2005/8/layout/process1"/>
    <dgm:cxn modelId="{B3D22F22-EFB2-4480-BF29-6FCB3A6A9347}" type="presParOf" srcId="{B97E3813-6DF5-4071-B1EA-95C4C1333D7D}" destId="{6B0EEF76-DA71-4C11-90F5-368CE520614B}" srcOrd="0" destOrd="0" presId="urn:microsoft.com/office/officeart/2005/8/layout/process1"/>
    <dgm:cxn modelId="{4AE75666-8BF5-4824-8992-5B607689F133}" type="presParOf" srcId="{74561D8B-5FD2-40FE-B2A4-113298D90140}" destId="{A396E9BD-556C-465B-BE5F-ADC0508B0178}" srcOrd="6" destOrd="0" presId="urn:microsoft.com/office/officeart/2005/8/layout/process1"/>
    <dgm:cxn modelId="{6D4D3D23-951B-4255-8DD6-B6CFC7AFC27E}" type="presParOf" srcId="{74561D8B-5FD2-40FE-B2A4-113298D90140}" destId="{A37D9396-0C1F-40BE-B4B8-A1CB3617D61F}" srcOrd="7" destOrd="0" presId="urn:microsoft.com/office/officeart/2005/8/layout/process1"/>
    <dgm:cxn modelId="{52BB5220-D4D9-4AFC-86A3-4ABC0BC09AAF}" type="presParOf" srcId="{A37D9396-0C1F-40BE-B4B8-A1CB3617D61F}" destId="{71D38B5C-AE71-4E97-A67B-6B4F013000B8}" srcOrd="0" destOrd="0" presId="urn:microsoft.com/office/officeart/2005/8/layout/process1"/>
    <dgm:cxn modelId="{D1C243A2-DFB1-4342-91A7-A36CEA035E56}" type="presParOf" srcId="{74561D8B-5FD2-40FE-B2A4-113298D90140}" destId="{0026B33A-925D-4F15-BA21-6CEF8C8B177F}"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735E03-9D10-47CF-8866-645832096CDE}"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CA"/>
        </a:p>
      </dgm:t>
    </dgm:pt>
    <dgm:pt modelId="{88B86B52-0FEE-4C62-A356-7ADDF40A9FAD}">
      <dgm:prSet phldrT="[Text]" custT="1"/>
      <dgm:spPr/>
      <dgm:t>
        <a:bodyPr/>
        <a:lstStyle/>
        <a:p>
          <a:r>
            <a:rPr lang="cs-CZ" sz="800" dirty="0"/>
            <a:t>JE TO KONFLIKT?</a:t>
          </a:r>
        </a:p>
        <a:p>
          <a:r>
            <a:rPr lang="cs-CZ" sz="800" dirty="0"/>
            <a:t>ZEPTEJTE SE SAMI SEBE...</a:t>
          </a:r>
        </a:p>
      </dgm:t>
    </dgm:pt>
    <dgm:pt modelId="{EA161F07-1C2B-4BA6-9136-4A70B494F0A7}" type="parTrans" cxnId="{36D88361-66F9-492A-97D8-82219A4AD09E}">
      <dgm:prSet/>
      <dgm:spPr/>
      <dgm:t>
        <a:bodyPr/>
        <a:lstStyle/>
        <a:p>
          <a:endParaRPr lang="en-CA"/>
        </a:p>
      </dgm:t>
    </dgm:pt>
    <dgm:pt modelId="{87AF35F6-8639-464B-AC67-B8F2C9D6DB2E}" type="sibTrans" cxnId="{36D88361-66F9-492A-97D8-82219A4AD09E}">
      <dgm:prSet/>
      <dgm:spPr/>
      <dgm:t>
        <a:bodyPr/>
        <a:lstStyle/>
        <a:p>
          <a:endParaRPr lang="en-CA"/>
        </a:p>
      </dgm:t>
    </dgm:pt>
    <dgm:pt modelId="{249D5036-D8BA-43D8-AB5C-1B7AD5FB226B}">
      <dgm:prSet phldrT="[Text]" custT="1"/>
      <dgm:spPr/>
      <dgm:t>
        <a:bodyPr/>
        <a:lstStyle/>
        <a:p>
          <a:pPr>
            <a:lnSpc>
              <a:spcPct val="100000"/>
            </a:lnSpc>
          </a:pPr>
          <a:r>
            <a:rPr lang="cs-CZ" sz="700" dirty="0"/>
            <a:t>MOHL MÍT MŮJ OSOBNÍ ZÁJEM NEBO VZTAHY</a:t>
          </a:r>
          <a:br>
            <a:rPr lang="cs-CZ" sz="700" dirty="0"/>
          </a:br>
          <a:r>
            <a:rPr lang="cs-CZ" sz="700" dirty="0"/>
            <a:t> VLIV NA</a:t>
          </a:r>
          <a:br>
            <a:rPr lang="cs-CZ" sz="700" dirty="0"/>
          </a:br>
          <a:r>
            <a:rPr lang="cs-CZ" sz="700" dirty="0"/>
            <a:t>ROZHODNUTÍ, KTERÁ DĚLÁM?</a:t>
          </a:r>
        </a:p>
      </dgm:t>
    </dgm:pt>
    <dgm:pt modelId="{1884E5A2-00FE-4EE3-9A2E-16732A87F5A1}" type="parTrans" cxnId="{1684737C-A8F3-48A2-8D06-46E13D5BD36B}">
      <dgm:prSet/>
      <dgm:spPr/>
      <dgm:t>
        <a:bodyPr/>
        <a:lstStyle/>
        <a:p>
          <a:endParaRPr lang="en-CA"/>
        </a:p>
      </dgm:t>
    </dgm:pt>
    <dgm:pt modelId="{E38779B2-2243-41DF-B77E-6D1B5D3A22C2}" type="sibTrans" cxnId="{1684737C-A8F3-48A2-8D06-46E13D5BD36B}">
      <dgm:prSet/>
      <dgm:spPr/>
      <dgm:t>
        <a:bodyPr/>
        <a:lstStyle/>
        <a:p>
          <a:endParaRPr lang="en-CA"/>
        </a:p>
      </dgm:t>
    </dgm:pt>
    <dgm:pt modelId="{ADAC5EF1-BD2F-4EBE-B9EF-DCF65C7066BC}">
      <dgm:prSet phldrT="[Text]" custT="1"/>
      <dgm:spPr/>
      <dgm:t>
        <a:bodyPr/>
        <a:lstStyle/>
        <a:p>
          <a:pPr>
            <a:lnSpc>
              <a:spcPct val="100000"/>
            </a:lnSpc>
          </a:pPr>
          <a:r>
            <a:rPr lang="cs-CZ" sz="800" dirty="0"/>
            <a:t>MŮŽE TO PŘIPADAT</a:t>
          </a:r>
          <a:br>
            <a:rPr lang="cs-CZ" sz="800" dirty="0"/>
          </a:br>
          <a:r>
            <a:rPr lang="cs-CZ" sz="800" dirty="0"/>
            <a:t>STEJNĚ I</a:t>
          </a:r>
          <a:br>
            <a:rPr lang="cs-CZ" sz="800" dirty="0"/>
          </a:br>
          <a:r>
            <a:rPr lang="cs-CZ" sz="800" dirty="0"/>
            <a:t>NĚKOMU JINÉMU?</a:t>
          </a:r>
        </a:p>
      </dgm:t>
    </dgm:pt>
    <dgm:pt modelId="{6570DFB8-18C9-4010-BC55-7F6617CD302A}" type="parTrans" cxnId="{476709D3-9F97-46BB-A086-3FA63499EEDA}">
      <dgm:prSet/>
      <dgm:spPr/>
      <dgm:t>
        <a:bodyPr/>
        <a:lstStyle/>
        <a:p>
          <a:endParaRPr lang="en-CA"/>
        </a:p>
      </dgm:t>
    </dgm:pt>
    <dgm:pt modelId="{8874A6E8-65AD-4C40-93E7-01D5DA89F7D6}" type="sibTrans" cxnId="{476709D3-9F97-46BB-A086-3FA63499EEDA}">
      <dgm:prSet/>
      <dgm:spPr/>
      <dgm:t>
        <a:bodyPr/>
        <a:lstStyle/>
        <a:p>
          <a:endParaRPr lang="en-CA"/>
        </a:p>
      </dgm:t>
    </dgm:pt>
    <dgm:pt modelId="{13204B87-3B11-4E04-B822-7D089DA09F19}">
      <dgm:prSet custT="1"/>
      <dgm:spPr/>
      <dgm:t>
        <a:bodyPr/>
        <a:lstStyle/>
        <a:p>
          <a:pPr>
            <a:lnSpc>
              <a:spcPct val="100000"/>
            </a:lnSpc>
          </a:pPr>
          <a:r>
            <a:rPr lang="cs-CZ" sz="750" dirty="0"/>
            <a:t>POKUD ANO, JE TO PRAVDĚPODOBNĚ</a:t>
          </a:r>
          <a:br>
            <a:rPr lang="cs-CZ" sz="750" dirty="0"/>
          </a:br>
          <a:r>
            <a:rPr lang="cs-CZ" sz="750" dirty="0"/>
            <a:t>KONFLIKT. POŽÁDEJTE O RADU, POKUD</a:t>
          </a:r>
          <a:br>
            <a:rPr lang="cs-CZ" sz="750" dirty="0"/>
          </a:br>
          <a:r>
            <a:rPr lang="cs-CZ" sz="750" dirty="0"/>
            <a:t>SI NEJSTE JISTI.</a:t>
          </a:r>
        </a:p>
      </dgm:t>
    </dgm:pt>
    <dgm:pt modelId="{383B1238-ABB7-4AC3-A6AD-DBCD3E909FDD}" type="parTrans" cxnId="{6F791362-EF3E-40EA-9FD8-B64F6A221387}">
      <dgm:prSet/>
      <dgm:spPr/>
      <dgm:t>
        <a:bodyPr/>
        <a:lstStyle/>
        <a:p>
          <a:endParaRPr lang="en-CA"/>
        </a:p>
      </dgm:t>
    </dgm:pt>
    <dgm:pt modelId="{13867A65-D89B-43BC-BFC6-1CE31581B095}" type="sibTrans" cxnId="{6F791362-EF3E-40EA-9FD8-B64F6A221387}">
      <dgm:prSet/>
      <dgm:spPr/>
      <dgm:t>
        <a:bodyPr/>
        <a:lstStyle/>
        <a:p>
          <a:endParaRPr lang="en-CA"/>
        </a:p>
      </dgm:t>
    </dgm:pt>
    <dgm:pt modelId="{133424BA-E687-406C-B239-03B61CEF8E06}" type="pres">
      <dgm:prSet presAssocID="{C3735E03-9D10-47CF-8866-645832096CDE}" presName="Name0" presStyleCnt="0">
        <dgm:presLayoutVars>
          <dgm:chMax val="11"/>
          <dgm:chPref val="11"/>
          <dgm:dir/>
          <dgm:resizeHandles/>
        </dgm:presLayoutVars>
      </dgm:prSet>
      <dgm:spPr/>
    </dgm:pt>
    <dgm:pt modelId="{D9ACCB9A-2676-46FC-BF11-6E25C6FD84A7}" type="pres">
      <dgm:prSet presAssocID="{13204B87-3B11-4E04-B822-7D089DA09F19}" presName="Accent4" presStyleCnt="0"/>
      <dgm:spPr/>
    </dgm:pt>
    <dgm:pt modelId="{CCEE4EC0-5182-4F85-89B1-901EE42C64C8}" type="pres">
      <dgm:prSet presAssocID="{13204B87-3B11-4E04-B822-7D089DA09F19}" presName="Accent" presStyleLbl="node1" presStyleIdx="0" presStyleCnt="4"/>
      <dgm:spPr/>
    </dgm:pt>
    <dgm:pt modelId="{4BB30CD5-87FE-4EA2-9274-F19E45BD8295}" type="pres">
      <dgm:prSet presAssocID="{13204B87-3B11-4E04-B822-7D089DA09F19}" presName="ParentBackground4" presStyleCnt="0"/>
      <dgm:spPr/>
    </dgm:pt>
    <dgm:pt modelId="{504DB12E-D856-4301-9F2E-71C98878A16D}" type="pres">
      <dgm:prSet presAssocID="{13204B87-3B11-4E04-B822-7D089DA09F19}" presName="ParentBackground" presStyleLbl="fgAcc1" presStyleIdx="0" presStyleCnt="4"/>
      <dgm:spPr/>
    </dgm:pt>
    <dgm:pt modelId="{B8CF66B1-51FF-4DAC-A20B-94777C8CBC9E}" type="pres">
      <dgm:prSet presAssocID="{13204B87-3B11-4E04-B822-7D089DA09F19}" presName="Parent4" presStyleLbl="revTx" presStyleIdx="0" presStyleCnt="0">
        <dgm:presLayoutVars>
          <dgm:chMax val="1"/>
          <dgm:chPref val="1"/>
          <dgm:bulletEnabled val="1"/>
        </dgm:presLayoutVars>
      </dgm:prSet>
      <dgm:spPr/>
    </dgm:pt>
    <dgm:pt modelId="{CA2778C6-D1E1-436A-9582-771B6BD716D7}" type="pres">
      <dgm:prSet presAssocID="{ADAC5EF1-BD2F-4EBE-B9EF-DCF65C7066BC}" presName="Accent3" presStyleCnt="0"/>
      <dgm:spPr/>
    </dgm:pt>
    <dgm:pt modelId="{9DE64EC3-3C3D-425E-83C6-F7A1E2D546E8}" type="pres">
      <dgm:prSet presAssocID="{ADAC5EF1-BD2F-4EBE-B9EF-DCF65C7066BC}" presName="Accent" presStyleLbl="node1" presStyleIdx="1" presStyleCnt="4"/>
      <dgm:spPr/>
    </dgm:pt>
    <dgm:pt modelId="{C4A6EA65-D6EE-4EEB-B54D-6813CB4D1C69}" type="pres">
      <dgm:prSet presAssocID="{ADAC5EF1-BD2F-4EBE-B9EF-DCF65C7066BC}" presName="ParentBackground3" presStyleCnt="0"/>
      <dgm:spPr/>
    </dgm:pt>
    <dgm:pt modelId="{2F550FCB-B543-4782-B217-417D5FA45EDD}" type="pres">
      <dgm:prSet presAssocID="{ADAC5EF1-BD2F-4EBE-B9EF-DCF65C7066BC}" presName="ParentBackground" presStyleLbl="fgAcc1" presStyleIdx="1" presStyleCnt="4"/>
      <dgm:spPr/>
    </dgm:pt>
    <dgm:pt modelId="{A554B600-2FA6-4D4A-8FAF-1836EA014966}" type="pres">
      <dgm:prSet presAssocID="{ADAC5EF1-BD2F-4EBE-B9EF-DCF65C7066BC}" presName="Parent3" presStyleLbl="revTx" presStyleIdx="0" presStyleCnt="0">
        <dgm:presLayoutVars>
          <dgm:chMax val="1"/>
          <dgm:chPref val="1"/>
          <dgm:bulletEnabled val="1"/>
        </dgm:presLayoutVars>
      </dgm:prSet>
      <dgm:spPr/>
    </dgm:pt>
    <dgm:pt modelId="{19BDB231-1812-4676-A3EF-FC4C8711C2D2}" type="pres">
      <dgm:prSet presAssocID="{249D5036-D8BA-43D8-AB5C-1B7AD5FB226B}" presName="Accent2" presStyleCnt="0"/>
      <dgm:spPr/>
    </dgm:pt>
    <dgm:pt modelId="{87F2CE6D-C871-4911-AE0A-EA815538961C}" type="pres">
      <dgm:prSet presAssocID="{249D5036-D8BA-43D8-AB5C-1B7AD5FB226B}" presName="Accent" presStyleLbl="node1" presStyleIdx="2" presStyleCnt="4"/>
      <dgm:spPr/>
    </dgm:pt>
    <dgm:pt modelId="{6C101D92-67CC-4110-9483-31E5A9AE37EC}" type="pres">
      <dgm:prSet presAssocID="{249D5036-D8BA-43D8-AB5C-1B7AD5FB226B}" presName="ParentBackground2" presStyleCnt="0"/>
      <dgm:spPr/>
    </dgm:pt>
    <dgm:pt modelId="{70152DB4-E0D6-4AB2-A676-508A4DE2D0C0}" type="pres">
      <dgm:prSet presAssocID="{249D5036-D8BA-43D8-AB5C-1B7AD5FB226B}" presName="ParentBackground" presStyleLbl="fgAcc1" presStyleIdx="2" presStyleCnt="4"/>
      <dgm:spPr/>
    </dgm:pt>
    <dgm:pt modelId="{9B7C9D33-F690-4828-AA73-7B68A1D9F432}" type="pres">
      <dgm:prSet presAssocID="{249D5036-D8BA-43D8-AB5C-1B7AD5FB226B}" presName="Parent2" presStyleLbl="revTx" presStyleIdx="0" presStyleCnt="0">
        <dgm:presLayoutVars>
          <dgm:chMax val="1"/>
          <dgm:chPref val="1"/>
          <dgm:bulletEnabled val="1"/>
        </dgm:presLayoutVars>
      </dgm:prSet>
      <dgm:spPr/>
    </dgm:pt>
    <dgm:pt modelId="{5BAA276E-EC0F-4946-885F-07499F3F0924}" type="pres">
      <dgm:prSet presAssocID="{88B86B52-0FEE-4C62-A356-7ADDF40A9FAD}" presName="Accent1" presStyleCnt="0"/>
      <dgm:spPr/>
    </dgm:pt>
    <dgm:pt modelId="{90C2C39E-8FF7-42C2-A09D-F737D42EE1B6}" type="pres">
      <dgm:prSet presAssocID="{88B86B52-0FEE-4C62-A356-7ADDF40A9FAD}" presName="Accent" presStyleLbl="node1" presStyleIdx="3" presStyleCnt="4"/>
      <dgm:spPr/>
    </dgm:pt>
    <dgm:pt modelId="{F550AD3A-C803-4280-8536-6136A401B8FF}" type="pres">
      <dgm:prSet presAssocID="{88B86B52-0FEE-4C62-A356-7ADDF40A9FAD}" presName="ParentBackground1" presStyleCnt="0"/>
      <dgm:spPr/>
    </dgm:pt>
    <dgm:pt modelId="{30A73862-5524-4CE9-8D36-A7BA61A4454C}" type="pres">
      <dgm:prSet presAssocID="{88B86B52-0FEE-4C62-A356-7ADDF40A9FAD}" presName="ParentBackground" presStyleLbl="fgAcc1" presStyleIdx="3" presStyleCnt="4"/>
      <dgm:spPr/>
    </dgm:pt>
    <dgm:pt modelId="{7B1DFA61-6BFA-474D-9162-59E8A599F3B2}" type="pres">
      <dgm:prSet presAssocID="{88B86B52-0FEE-4C62-A356-7ADDF40A9FAD}" presName="Parent1" presStyleLbl="revTx" presStyleIdx="0" presStyleCnt="0">
        <dgm:presLayoutVars>
          <dgm:chMax val="1"/>
          <dgm:chPref val="1"/>
          <dgm:bulletEnabled val="1"/>
        </dgm:presLayoutVars>
      </dgm:prSet>
      <dgm:spPr/>
    </dgm:pt>
  </dgm:ptLst>
  <dgm:cxnLst>
    <dgm:cxn modelId="{C151730F-9A60-49A3-A6CF-875EC0E819C7}" type="presOf" srcId="{C3735E03-9D10-47CF-8866-645832096CDE}" destId="{133424BA-E687-406C-B239-03B61CEF8E06}" srcOrd="0" destOrd="0" presId="urn:microsoft.com/office/officeart/2011/layout/CircleProcess"/>
    <dgm:cxn modelId="{A9378D1D-5A6F-40D5-AA67-9AE1A66FE8DE}" type="presOf" srcId="{88B86B52-0FEE-4C62-A356-7ADDF40A9FAD}" destId="{30A73862-5524-4CE9-8D36-A7BA61A4454C}" srcOrd="0" destOrd="0" presId="urn:microsoft.com/office/officeart/2011/layout/CircleProcess"/>
    <dgm:cxn modelId="{2F5C795B-F39E-4251-9046-56BB180B77FF}" type="presOf" srcId="{ADAC5EF1-BD2F-4EBE-B9EF-DCF65C7066BC}" destId="{2F550FCB-B543-4782-B217-417D5FA45EDD}" srcOrd="0" destOrd="0" presId="urn:microsoft.com/office/officeart/2011/layout/CircleProcess"/>
    <dgm:cxn modelId="{36D88361-66F9-492A-97D8-82219A4AD09E}" srcId="{C3735E03-9D10-47CF-8866-645832096CDE}" destId="{88B86B52-0FEE-4C62-A356-7ADDF40A9FAD}" srcOrd="0" destOrd="0" parTransId="{EA161F07-1C2B-4BA6-9136-4A70B494F0A7}" sibTransId="{87AF35F6-8639-464B-AC67-B8F2C9D6DB2E}"/>
    <dgm:cxn modelId="{6F791362-EF3E-40EA-9FD8-B64F6A221387}" srcId="{C3735E03-9D10-47CF-8866-645832096CDE}" destId="{13204B87-3B11-4E04-B822-7D089DA09F19}" srcOrd="3" destOrd="0" parTransId="{383B1238-ABB7-4AC3-A6AD-DBCD3E909FDD}" sibTransId="{13867A65-D89B-43BC-BFC6-1CE31581B095}"/>
    <dgm:cxn modelId="{E8DF4647-2885-4F2C-929B-D427C7A37255}" type="presOf" srcId="{249D5036-D8BA-43D8-AB5C-1B7AD5FB226B}" destId="{9B7C9D33-F690-4828-AA73-7B68A1D9F432}" srcOrd="1" destOrd="0" presId="urn:microsoft.com/office/officeart/2011/layout/CircleProcess"/>
    <dgm:cxn modelId="{ED89AD4B-5913-4C69-8176-E7948078B9E0}" type="presOf" srcId="{13204B87-3B11-4E04-B822-7D089DA09F19}" destId="{504DB12E-D856-4301-9F2E-71C98878A16D}" srcOrd="0" destOrd="0" presId="urn:microsoft.com/office/officeart/2011/layout/CircleProcess"/>
    <dgm:cxn modelId="{1684737C-A8F3-48A2-8D06-46E13D5BD36B}" srcId="{C3735E03-9D10-47CF-8866-645832096CDE}" destId="{249D5036-D8BA-43D8-AB5C-1B7AD5FB226B}" srcOrd="1" destOrd="0" parTransId="{1884E5A2-00FE-4EE3-9A2E-16732A87F5A1}" sibTransId="{E38779B2-2243-41DF-B77E-6D1B5D3A22C2}"/>
    <dgm:cxn modelId="{3F527383-077E-4DB6-A46C-314757CF5713}" type="presOf" srcId="{88B86B52-0FEE-4C62-A356-7ADDF40A9FAD}" destId="{7B1DFA61-6BFA-474D-9162-59E8A599F3B2}" srcOrd="1" destOrd="0" presId="urn:microsoft.com/office/officeart/2011/layout/CircleProcess"/>
    <dgm:cxn modelId="{BB2355C8-D6B0-484E-939C-FBFE5437F55C}" type="presOf" srcId="{13204B87-3B11-4E04-B822-7D089DA09F19}" destId="{B8CF66B1-51FF-4DAC-A20B-94777C8CBC9E}" srcOrd="1" destOrd="0" presId="urn:microsoft.com/office/officeart/2011/layout/CircleProcess"/>
    <dgm:cxn modelId="{476709D3-9F97-46BB-A086-3FA63499EEDA}" srcId="{C3735E03-9D10-47CF-8866-645832096CDE}" destId="{ADAC5EF1-BD2F-4EBE-B9EF-DCF65C7066BC}" srcOrd="2" destOrd="0" parTransId="{6570DFB8-18C9-4010-BC55-7F6617CD302A}" sibTransId="{8874A6E8-65AD-4C40-93E7-01D5DA89F7D6}"/>
    <dgm:cxn modelId="{64F855D3-5CF8-4F16-84A7-7F983E1A42A4}" type="presOf" srcId="{249D5036-D8BA-43D8-AB5C-1B7AD5FB226B}" destId="{70152DB4-E0D6-4AB2-A676-508A4DE2D0C0}" srcOrd="0" destOrd="0" presId="urn:microsoft.com/office/officeart/2011/layout/CircleProcess"/>
    <dgm:cxn modelId="{57835AEE-A1EB-4B01-A14D-F93A04893F14}" type="presOf" srcId="{ADAC5EF1-BD2F-4EBE-B9EF-DCF65C7066BC}" destId="{A554B600-2FA6-4D4A-8FAF-1836EA014966}" srcOrd="1" destOrd="0" presId="urn:microsoft.com/office/officeart/2011/layout/CircleProcess"/>
    <dgm:cxn modelId="{3D33F1AC-C949-4800-AAEA-8FCD1EC9756A}" type="presParOf" srcId="{133424BA-E687-406C-B239-03B61CEF8E06}" destId="{D9ACCB9A-2676-46FC-BF11-6E25C6FD84A7}" srcOrd="0" destOrd="0" presId="urn:microsoft.com/office/officeart/2011/layout/CircleProcess"/>
    <dgm:cxn modelId="{34425B3E-E821-4AEA-B92B-E2FFDC95C915}" type="presParOf" srcId="{D9ACCB9A-2676-46FC-BF11-6E25C6FD84A7}" destId="{CCEE4EC0-5182-4F85-89B1-901EE42C64C8}" srcOrd="0" destOrd="0" presId="urn:microsoft.com/office/officeart/2011/layout/CircleProcess"/>
    <dgm:cxn modelId="{7CA53B5F-3177-4807-B0EC-AAAC5566A8E3}" type="presParOf" srcId="{133424BA-E687-406C-B239-03B61CEF8E06}" destId="{4BB30CD5-87FE-4EA2-9274-F19E45BD8295}" srcOrd="1" destOrd="0" presId="urn:microsoft.com/office/officeart/2011/layout/CircleProcess"/>
    <dgm:cxn modelId="{9C08558C-4783-4C5D-BE78-A7F30AA4D78B}" type="presParOf" srcId="{4BB30CD5-87FE-4EA2-9274-F19E45BD8295}" destId="{504DB12E-D856-4301-9F2E-71C98878A16D}" srcOrd="0" destOrd="0" presId="urn:microsoft.com/office/officeart/2011/layout/CircleProcess"/>
    <dgm:cxn modelId="{D0F317ED-A2F9-4B78-B912-568BE0D132D0}" type="presParOf" srcId="{133424BA-E687-406C-B239-03B61CEF8E06}" destId="{B8CF66B1-51FF-4DAC-A20B-94777C8CBC9E}" srcOrd="2" destOrd="0" presId="urn:microsoft.com/office/officeart/2011/layout/CircleProcess"/>
    <dgm:cxn modelId="{76425FE2-4082-4E01-9666-E4DD56ED2B9E}" type="presParOf" srcId="{133424BA-E687-406C-B239-03B61CEF8E06}" destId="{CA2778C6-D1E1-436A-9582-771B6BD716D7}" srcOrd="3" destOrd="0" presId="urn:microsoft.com/office/officeart/2011/layout/CircleProcess"/>
    <dgm:cxn modelId="{86470863-3B9F-42FD-AC12-E622561D1BD4}" type="presParOf" srcId="{CA2778C6-D1E1-436A-9582-771B6BD716D7}" destId="{9DE64EC3-3C3D-425E-83C6-F7A1E2D546E8}" srcOrd="0" destOrd="0" presId="urn:microsoft.com/office/officeart/2011/layout/CircleProcess"/>
    <dgm:cxn modelId="{0C85CCA1-E56A-42D1-80DA-7109BC3477D4}" type="presParOf" srcId="{133424BA-E687-406C-B239-03B61CEF8E06}" destId="{C4A6EA65-D6EE-4EEB-B54D-6813CB4D1C69}" srcOrd="4" destOrd="0" presId="urn:microsoft.com/office/officeart/2011/layout/CircleProcess"/>
    <dgm:cxn modelId="{95AACB2F-B3A8-4F88-A79D-D3D7C68177A0}" type="presParOf" srcId="{C4A6EA65-D6EE-4EEB-B54D-6813CB4D1C69}" destId="{2F550FCB-B543-4782-B217-417D5FA45EDD}" srcOrd="0" destOrd="0" presId="urn:microsoft.com/office/officeart/2011/layout/CircleProcess"/>
    <dgm:cxn modelId="{0C5E7C7C-CF36-4E24-A700-10BE1743BA08}" type="presParOf" srcId="{133424BA-E687-406C-B239-03B61CEF8E06}" destId="{A554B600-2FA6-4D4A-8FAF-1836EA014966}" srcOrd="5" destOrd="0" presId="urn:microsoft.com/office/officeart/2011/layout/CircleProcess"/>
    <dgm:cxn modelId="{09ECA7DD-DC5E-4EE4-8C50-1EE22BC65045}" type="presParOf" srcId="{133424BA-E687-406C-B239-03B61CEF8E06}" destId="{19BDB231-1812-4676-A3EF-FC4C8711C2D2}" srcOrd="6" destOrd="0" presId="urn:microsoft.com/office/officeart/2011/layout/CircleProcess"/>
    <dgm:cxn modelId="{B733F32B-FDAD-4FFA-9AC0-4C2B066415FF}" type="presParOf" srcId="{19BDB231-1812-4676-A3EF-FC4C8711C2D2}" destId="{87F2CE6D-C871-4911-AE0A-EA815538961C}" srcOrd="0" destOrd="0" presId="urn:microsoft.com/office/officeart/2011/layout/CircleProcess"/>
    <dgm:cxn modelId="{49469B89-7799-446A-9C2C-DA142FCC638D}" type="presParOf" srcId="{133424BA-E687-406C-B239-03B61CEF8E06}" destId="{6C101D92-67CC-4110-9483-31E5A9AE37EC}" srcOrd="7" destOrd="0" presId="urn:microsoft.com/office/officeart/2011/layout/CircleProcess"/>
    <dgm:cxn modelId="{97C30373-EB92-44C6-992D-6055BC70EE5F}" type="presParOf" srcId="{6C101D92-67CC-4110-9483-31E5A9AE37EC}" destId="{70152DB4-E0D6-4AB2-A676-508A4DE2D0C0}" srcOrd="0" destOrd="0" presId="urn:microsoft.com/office/officeart/2011/layout/CircleProcess"/>
    <dgm:cxn modelId="{E3FF19C0-A7B7-41AE-B576-529F3D2AAAE2}" type="presParOf" srcId="{133424BA-E687-406C-B239-03B61CEF8E06}" destId="{9B7C9D33-F690-4828-AA73-7B68A1D9F432}" srcOrd="8" destOrd="0" presId="urn:microsoft.com/office/officeart/2011/layout/CircleProcess"/>
    <dgm:cxn modelId="{EC247369-C494-4BC8-9E10-64BFB5CC3475}" type="presParOf" srcId="{133424BA-E687-406C-B239-03B61CEF8E06}" destId="{5BAA276E-EC0F-4946-885F-07499F3F0924}" srcOrd="9" destOrd="0" presId="urn:microsoft.com/office/officeart/2011/layout/CircleProcess"/>
    <dgm:cxn modelId="{6DA167BB-720C-4BDE-AB2B-6EA0F05D5D87}" type="presParOf" srcId="{5BAA276E-EC0F-4946-885F-07499F3F0924}" destId="{90C2C39E-8FF7-42C2-A09D-F737D42EE1B6}" srcOrd="0" destOrd="0" presId="urn:microsoft.com/office/officeart/2011/layout/CircleProcess"/>
    <dgm:cxn modelId="{2FC9E7B0-5F86-473B-8F1A-7138E6BD828A}" type="presParOf" srcId="{133424BA-E687-406C-B239-03B61CEF8E06}" destId="{F550AD3A-C803-4280-8536-6136A401B8FF}" srcOrd="10" destOrd="0" presId="urn:microsoft.com/office/officeart/2011/layout/CircleProcess"/>
    <dgm:cxn modelId="{3259A7E4-9B62-4FA3-B39E-E01DAB774467}" type="presParOf" srcId="{F550AD3A-C803-4280-8536-6136A401B8FF}" destId="{30A73862-5524-4CE9-8D36-A7BA61A4454C}" srcOrd="0" destOrd="0" presId="urn:microsoft.com/office/officeart/2011/layout/CircleProcess"/>
    <dgm:cxn modelId="{340BB759-2D99-43CA-B11C-D8211881EFF4}" type="presParOf" srcId="{133424BA-E687-406C-B239-03B61CEF8E06}" destId="{7B1DFA61-6BFA-474D-9162-59E8A599F3B2}"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B24363-D6C9-4000-846D-75FC8C6F6E21}" type="doc">
      <dgm:prSet loTypeId="urn:microsoft.com/office/officeart/2005/8/layout/chevronAccent+Icon" loCatId="process" qsTypeId="urn:microsoft.com/office/officeart/2005/8/quickstyle/simple1" qsCatId="simple" csTypeId="urn:microsoft.com/office/officeart/2005/8/colors/colorful1" csCatId="colorful" phldr="1"/>
      <dgm:spPr/>
      <dgm:t>
        <a:bodyPr/>
        <a:lstStyle/>
        <a:p>
          <a:endParaRPr lang="en-CA"/>
        </a:p>
      </dgm:t>
    </dgm:pt>
    <dgm:pt modelId="{7E7467F5-D479-4B88-9E21-E0B640F10C20}">
      <dgm:prSet phldrT="[Text]" custT="1"/>
      <dgm:spPr>
        <a:ln>
          <a:solidFill>
            <a:schemeClr val="bg2">
              <a:lumMod val="50000"/>
            </a:schemeClr>
          </a:solidFill>
        </a:ln>
      </dgm:spPr>
      <dgm:t>
        <a:bodyPr/>
        <a:lstStyle/>
        <a:p>
          <a:r>
            <a:rPr lang="cs-CZ" sz="1200" dirty="0"/>
            <a:t>MŮŽU VŽDY</a:t>
          </a:r>
        </a:p>
        <a:p>
          <a:r>
            <a:rPr lang="cs-CZ" sz="1200" dirty="0"/>
            <a:t>PŘIJMOUT DÁREK?</a:t>
          </a:r>
        </a:p>
      </dgm:t>
    </dgm:pt>
    <dgm:pt modelId="{95AC7F46-6BB0-4628-8834-950DE5932773}" type="parTrans" cxnId="{CF3A742B-126F-4DEE-B100-0016FED0E90E}">
      <dgm:prSet/>
      <dgm:spPr/>
      <dgm:t>
        <a:bodyPr/>
        <a:lstStyle/>
        <a:p>
          <a:endParaRPr lang="en-CA"/>
        </a:p>
      </dgm:t>
    </dgm:pt>
    <dgm:pt modelId="{46D62912-CBFA-4DA2-BEB6-339D5227CECD}" type="sibTrans" cxnId="{CF3A742B-126F-4DEE-B100-0016FED0E90E}">
      <dgm:prSet/>
      <dgm:spPr/>
      <dgm:t>
        <a:bodyPr/>
        <a:lstStyle/>
        <a:p>
          <a:endParaRPr lang="en-CA"/>
        </a:p>
      </dgm:t>
    </dgm:pt>
    <dgm:pt modelId="{EE52AC73-205E-43E6-8BFC-6A63F68B5782}">
      <dgm:prSet phldrT="[Text]" custT="1"/>
      <dgm:spPr/>
      <dgm:t>
        <a:bodyPr/>
        <a:lstStyle/>
        <a:p>
          <a:r>
            <a:rPr lang="cs-CZ" sz="900" dirty="0"/>
            <a:t>PŘIJMOUT POUZE V PŘÍPADĚ, ŽE JE:</a:t>
          </a:r>
        </a:p>
        <a:p>
          <a:r>
            <a:rPr lang="cs-CZ" sz="900" dirty="0"/>
            <a:t>»» Skromné hodnoty</a:t>
          </a:r>
        </a:p>
        <a:p>
          <a:r>
            <a:rPr lang="cs-CZ" sz="900" dirty="0"/>
            <a:t>»» Symbolický předmět, jako je pero, tričko nebo značkový předmět s logem</a:t>
          </a:r>
        </a:p>
        <a:p>
          <a:r>
            <a:rPr lang="cs-CZ" sz="900" dirty="0"/>
            <a:t>»» Symbolický, jako trofej s nápisem </a:t>
          </a:r>
          <a:br>
            <a:rPr lang="cs-CZ" sz="900" dirty="0"/>
          </a:br>
          <a:r>
            <a:rPr lang="cs-CZ" sz="900" dirty="0"/>
            <a:t>za nízkou cenu nebo socha</a:t>
          </a:r>
        </a:p>
        <a:p>
          <a:r>
            <a:rPr lang="cs-CZ" sz="900" dirty="0"/>
            <a:t>»» Schválen pro velkou skupinu zaměstnanců</a:t>
          </a:r>
        </a:p>
      </dgm:t>
    </dgm:pt>
    <dgm:pt modelId="{E902C69E-66C8-461C-B4DE-A9005A993A2C}" type="parTrans" cxnId="{D9B9EDED-8711-4213-90CC-213B99C60ACA}">
      <dgm:prSet/>
      <dgm:spPr/>
      <dgm:t>
        <a:bodyPr/>
        <a:lstStyle/>
        <a:p>
          <a:endParaRPr lang="en-CA"/>
        </a:p>
      </dgm:t>
    </dgm:pt>
    <dgm:pt modelId="{5DD15A98-5A97-450A-BFA7-7AA6C871B69E}" type="sibTrans" cxnId="{D9B9EDED-8711-4213-90CC-213B99C60ACA}">
      <dgm:prSet/>
      <dgm:spPr/>
      <dgm:t>
        <a:bodyPr/>
        <a:lstStyle/>
        <a:p>
          <a:endParaRPr lang="en-CA"/>
        </a:p>
      </dgm:t>
    </dgm:pt>
    <dgm:pt modelId="{CBBF2694-3DB5-4BA4-A7F3-4F8D276132D3}">
      <dgm:prSet phldrT="[Text]" custT="1"/>
      <dgm:spPr>
        <a:ln>
          <a:solidFill>
            <a:schemeClr val="accent2"/>
          </a:solidFill>
        </a:ln>
      </dgm:spPr>
      <dgm:t>
        <a:bodyPr/>
        <a:lstStyle/>
        <a:p>
          <a:r>
            <a:rPr lang="cs-CZ" sz="900" dirty="0"/>
            <a:t>NEPŘIJÍMEJTE, POKUD JE:</a:t>
          </a:r>
        </a:p>
        <a:p>
          <a:r>
            <a:rPr lang="cs-CZ" sz="900" dirty="0"/>
            <a:t>»» Dán výměnou za nějakou akci</a:t>
          </a:r>
        </a:p>
        <a:p>
          <a:r>
            <a:rPr lang="cs-CZ" sz="900" dirty="0"/>
            <a:t>»» Jakoukoliv hodnotou hotovosti nebo jejího ekvivalentu, jako je dárková karta nebo dárkový certifikát</a:t>
          </a:r>
        </a:p>
        <a:p>
          <a:r>
            <a:rPr lang="cs-CZ" sz="900" dirty="0"/>
            <a:t>»» Ve formě akcií nebo cenných papírů</a:t>
          </a:r>
        </a:p>
        <a:p>
          <a:r>
            <a:rPr lang="cs-CZ" sz="900" dirty="0"/>
            <a:t>»» Více než skromná hodnota</a:t>
          </a:r>
        </a:p>
        <a:p>
          <a:r>
            <a:rPr lang="cs-CZ" sz="900" dirty="0"/>
            <a:t>»» Není k dispozici ostatním, např. speciální sleva</a:t>
          </a:r>
        </a:p>
      </dgm:t>
    </dgm:pt>
    <dgm:pt modelId="{04F42CE4-AB16-4B9F-B173-A9A93D310953}" type="parTrans" cxnId="{8138BE79-9586-4038-A411-60D0D0B8AA12}">
      <dgm:prSet/>
      <dgm:spPr/>
      <dgm:t>
        <a:bodyPr/>
        <a:lstStyle/>
        <a:p>
          <a:endParaRPr lang="en-CA"/>
        </a:p>
      </dgm:t>
    </dgm:pt>
    <dgm:pt modelId="{F35BD571-CBAC-4D70-A3AA-0694B9A20713}" type="sibTrans" cxnId="{8138BE79-9586-4038-A411-60D0D0B8AA12}">
      <dgm:prSet/>
      <dgm:spPr/>
      <dgm:t>
        <a:bodyPr/>
        <a:lstStyle/>
        <a:p>
          <a:endParaRPr lang="en-CA"/>
        </a:p>
      </dgm:t>
    </dgm:pt>
    <dgm:pt modelId="{E43EFEB0-F769-4539-9080-F1E47B0DACE9}" type="pres">
      <dgm:prSet presAssocID="{42B24363-D6C9-4000-846D-75FC8C6F6E21}" presName="Name0" presStyleCnt="0">
        <dgm:presLayoutVars>
          <dgm:dir/>
          <dgm:resizeHandles val="exact"/>
        </dgm:presLayoutVars>
      </dgm:prSet>
      <dgm:spPr/>
    </dgm:pt>
    <dgm:pt modelId="{B3CD1DC0-8C35-49A4-9EA9-EF15A63BB95F}" type="pres">
      <dgm:prSet presAssocID="{7E7467F5-D479-4B88-9E21-E0B640F10C20}" presName="composite" presStyleCnt="0"/>
      <dgm:spPr/>
    </dgm:pt>
    <dgm:pt modelId="{5B81D404-E466-4530-8041-6265BDEEBBD1}" type="pres">
      <dgm:prSet presAssocID="{7E7467F5-D479-4B88-9E21-E0B640F10C20}" presName="bgChev" presStyleLbl="node1" presStyleIdx="0" presStyleCnt="3" custLinFactNeighborX="-1851" custLinFactNeighborY="-12307"/>
      <dgm:spPr>
        <a:solidFill>
          <a:schemeClr val="tx1">
            <a:lumMod val="50000"/>
            <a:lumOff val="50000"/>
          </a:schemeClr>
        </a:solidFill>
      </dgm:spPr>
    </dgm:pt>
    <dgm:pt modelId="{A14B36F2-06B6-42D4-B827-B7A2DCAD4D4E}" type="pres">
      <dgm:prSet presAssocID="{7E7467F5-D479-4B88-9E21-E0B640F10C20}" presName="txNode" presStyleLbl="fgAcc1" presStyleIdx="0" presStyleCnt="3" custScaleY="57228" custLinFactNeighborX="4" custLinFactNeighborY="-7152">
        <dgm:presLayoutVars>
          <dgm:bulletEnabled val="1"/>
        </dgm:presLayoutVars>
      </dgm:prSet>
      <dgm:spPr/>
    </dgm:pt>
    <dgm:pt modelId="{BA86F67B-724D-45D5-890D-D9666D5C7C01}" type="pres">
      <dgm:prSet presAssocID="{46D62912-CBFA-4DA2-BEB6-339D5227CECD}" presName="compositeSpace" presStyleCnt="0"/>
      <dgm:spPr/>
    </dgm:pt>
    <dgm:pt modelId="{182158B8-E88E-4E0A-87F1-0C7A357EE19F}" type="pres">
      <dgm:prSet presAssocID="{EE52AC73-205E-43E6-8BFC-6A63F68B5782}" presName="composite" presStyleCnt="0"/>
      <dgm:spPr/>
    </dgm:pt>
    <dgm:pt modelId="{7DF60B12-9600-43B4-8339-0443F9BA20B0}" type="pres">
      <dgm:prSet presAssocID="{EE52AC73-205E-43E6-8BFC-6A63F68B5782}" presName="bgChev" presStyleLbl="node1" presStyleIdx="1" presStyleCnt="3" custScaleY="103409" custLinFactNeighborX="1419" custLinFactNeighborY="10552"/>
      <dgm:spPr/>
    </dgm:pt>
    <dgm:pt modelId="{5B8B11CF-7135-49D4-B74B-D43F0E464F32}" type="pres">
      <dgm:prSet presAssocID="{EE52AC73-205E-43E6-8BFC-6A63F68B5782}" presName="txNode" presStyleLbl="fgAcc1" presStyleIdx="1" presStyleCnt="3" custScaleX="114298" custScaleY="171454">
        <dgm:presLayoutVars>
          <dgm:bulletEnabled val="1"/>
        </dgm:presLayoutVars>
      </dgm:prSet>
      <dgm:spPr/>
    </dgm:pt>
    <dgm:pt modelId="{67167C6A-9FBC-4C23-8670-C69C0117FBA4}" type="pres">
      <dgm:prSet presAssocID="{5DD15A98-5A97-450A-BFA7-7AA6C871B69E}" presName="compositeSpace" presStyleCnt="0"/>
      <dgm:spPr/>
    </dgm:pt>
    <dgm:pt modelId="{B3E1F205-A516-4AF7-80C0-0888A0B64939}" type="pres">
      <dgm:prSet presAssocID="{CBBF2694-3DB5-4BA4-A7F3-4F8D276132D3}" presName="composite" presStyleCnt="0"/>
      <dgm:spPr/>
    </dgm:pt>
    <dgm:pt modelId="{B2A5597B-C795-4B19-8951-13EFA5F0FE41}" type="pres">
      <dgm:prSet presAssocID="{CBBF2694-3DB5-4BA4-A7F3-4F8D276132D3}" presName="bgChev" presStyleLbl="node1" presStyleIdx="2" presStyleCnt="3" custLinFactNeighborX="-1050" custLinFactNeighborY="12356"/>
      <dgm:spPr>
        <a:solidFill>
          <a:schemeClr val="tx2"/>
        </a:solidFill>
      </dgm:spPr>
    </dgm:pt>
    <dgm:pt modelId="{883B6088-460D-4F50-B713-0623D73D5A12}" type="pres">
      <dgm:prSet presAssocID="{CBBF2694-3DB5-4BA4-A7F3-4F8D276132D3}" presName="txNode" presStyleLbl="fgAcc1" presStyleIdx="2" presStyleCnt="3" custScaleY="169696">
        <dgm:presLayoutVars>
          <dgm:bulletEnabled val="1"/>
        </dgm:presLayoutVars>
      </dgm:prSet>
      <dgm:spPr/>
    </dgm:pt>
  </dgm:ptLst>
  <dgm:cxnLst>
    <dgm:cxn modelId="{B874CE28-3EB3-4755-A50F-7AEB207AD7AF}" type="presOf" srcId="{7E7467F5-D479-4B88-9E21-E0B640F10C20}" destId="{A14B36F2-06B6-42D4-B827-B7A2DCAD4D4E}" srcOrd="0" destOrd="0" presId="urn:microsoft.com/office/officeart/2005/8/layout/chevronAccent+Icon"/>
    <dgm:cxn modelId="{CF3A742B-126F-4DEE-B100-0016FED0E90E}" srcId="{42B24363-D6C9-4000-846D-75FC8C6F6E21}" destId="{7E7467F5-D479-4B88-9E21-E0B640F10C20}" srcOrd="0" destOrd="0" parTransId="{95AC7F46-6BB0-4628-8834-950DE5932773}" sibTransId="{46D62912-CBFA-4DA2-BEB6-339D5227CECD}"/>
    <dgm:cxn modelId="{2F527743-666E-432C-9CCA-D378605AD4EB}" type="presOf" srcId="{EE52AC73-205E-43E6-8BFC-6A63F68B5782}" destId="{5B8B11CF-7135-49D4-B74B-D43F0E464F32}" srcOrd="0" destOrd="0" presId="urn:microsoft.com/office/officeart/2005/8/layout/chevronAccent+Icon"/>
    <dgm:cxn modelId="{8138BE79-9586-4038-A411-60D0D0B8AA12}" srcId="{42B24363-D6C9-4000-846D-75FC8C6F6E21}" destId="{CBBF2694-3DB5-4BA4-A7F3-4F8D276132D3}" srcOrd="2" destOrd="0" parTransId="{04F42CE4-AB16-4B9F-B173-A9A93D310953}" sibTransId="{F35BD571-CBAC-4D70-A3AA-0694B9A20713}"/>
    <dgm:cxn modelId="{0F562A91-4D31-4E15-86B5-20CA1215E794}" type="presOf" srcId="{CBBF2694-3DB5-4BA4-A7F3-4F8D276132D3}" destId="{883B6088-460D-4F50-B713-0623D73D5A12}" srcOrd="0" destOrd="0" presId="urn:microsoft.com/office/officeart/2005/8/layout/chevronAccent+Icon"/>
    <dgm:cxn modelId="{D9B9EDED-8711-4213-90CC-213B99C60ACA}" srcId="{42B24363-D6C9-4000-846D-75FC8C6F6E21}" destId="{EE52AC73-205E-43E6-8BFC-6A63F68B5782}" srcOrd="1" destOrd="0" parTransId="{E902C69E-66C8-461C-B4DE-A9005A993A2C}" sibTransId="{5DD15A98-5A97-450A-BFA7-7AA6C871B69E}"/>
    <dgm:cxn modelId="{0B8174F7-F584-43BF-9E30-4646C2E7AFE6}" type="presOf" srcId="{42B24363-D6C9-4000-846D-75FC8C6F6E21}" destId="{E43EFEB0-F769-4539-9080-F1E47B0DACE9}" srcOrd="0" destOrd="0" presId="urn:microsoft.com/office/officeart/2005/8/layout/chevronAccent+Icon"/>
    <dgm:cxn modelId="{8BFC640C-1FE5-4614-BDAA-8B5475CA3DA6}" type="presParOf" srcId="{E43EFEB0-F769-4539-9080-F1E47B0DACE9}" destId="{B3CD1DC0-8C35-49A4-9EA9-EF15A63BB95F}" srcOrd="0" destOrd="0" presId="urn:microsoft.com/office/officeart/2005/8/layout/chevronAccent+Icon"/>
    <dgm:cxn modelId="{7682777B-B5BD-4E99-B06D-CBE73E2F4D79}" type="presParOf" srcId="{B3CD1DC0-8C35-49A4-9EA9-EF15A63BB95F}" destId="{5B81D404-E466-4530-8041-6265BDEEBBD1}" srcOrd="0" destOrd="0" presId="urn:microsoft.com/office/officeart/2005/8/layout/chevronAccent+Icon"/>
    <dgm:cxn modelId="{9558F36B-D8D6-44C5-A4A4-2BE7312AA804}" type="presParOf" srcId="{B3CD1DC0-8C35-49A4-9EA9-EF15A63BB95F}" destId="{A14B36F2-06B6-42D4-B827-B7A2DCAD4D4E}" srcOrd="1" destOrd="0" presId="urn:microsoft.com/office/officeart/2005/8/layout/chevronAccent+Icon"/>
    <dgm:cxn modelId="{D9DBF730-93C9-4E55-ADAB-0819CFD27356}" type="presParOf" srcId="{E43EFEB0-F769-4539-9080-F1E47B0DACE9}" destId="{BA86F67B-724D-45D5-890D-D9666D5C7C01}" srcOrd="1" destOrd="0" presId="urn:microsoft.com/office/officeart/2005/8/layout/chevronAccent+Icon"/>
    <dgm:cxn modelId="{3279D8E2-1896-4E07-BC3C-70DD88D96113}" type="presParOf" srcId="{E43EFEB0-F769-4539-9080-F1E47B0DACE9}" destId="{182158B8-E88E-4E0A-87F1-0C7A357EE19F}" srcOrd="2" destOrd="0" presId="urn:microsoft.com/office/officeart/2005/8/layout/chevronAccent+Icon"/>
    <dgm:cxn modelId="{9E0E5644-BDC6-46FA-A1CD-5F98645DFEB9}" type="presParOf" srcId="{182158B8-E88E-4E0A-87F1-0C7A357EE19F}" destId="{7DF60B12-9600-43B4-8339-0443F9BA20B0}" srcOrd="0" destOrd="0" presId="urn:microsoft.com/office/officeart/2005/8/layout/chevronAccent+Icon"/>
    <dgm:cxn modelId="{845F7691-C2A7-4516-ABF2-0380F1DE2671}" type="presParOf" srcId="{182158B8-E88E-4E0A-87F1-0C7A357EE19F}" destId="{5B8B11CF-7135-49D4-B74B-D43F0E464F32}" srcOrd="1" destOrd="0" presId="urn:microsoft.com/office/officeart/2005/8/layout/chevronAccent+Icon"/>
    <dgm:cxn modelId="{64D2E743-1EE2-4AF2-AE4A-19FA243B7D2B}" type="presParOf" srcId="{E43EFEB0-F769-4539-9080-F1E47B0DACE9}" destId="{67167C6A-9FBC-4C23-8670-C69C0117FBA4}" srcOrd="3" destOrd="0" presId="urn:microsoft.com/office/officeart/2005/8/layout/chevronAccent+Icon"/>
    <dgm:cxn modelId="{41A262A2-E359-489E-9B7F-613D548E357A}" type="presParOf" srcId="{E43EFEB0-F769-4539-9080-F1E47B0DACE9}" destId="{B3E1F205-A516-4AF7-80C0-0888A0B64939}" srcOrd="4" destOrd="0" presId="urn:microsoft.com/office/officeart/2005/8/layout/chevronAccent+Icon"/>
    <dgm:cxn modelId="{D053441D-00A2-420A-B655-AF3A69026B1C}" type="presParOf" srcId="{B3E1F205-A516-4AF7-80C0-0888A0B64939}" destId="{B2A5597B-C795-4B19-8951-13EFA5F0FE41}" srcOrd="0" destOrd="0" presId="urn:microsoft.com/office/officeart/2005/8/layout/chevronAccent+Icon"/>
    <dgm:cxn modelId="{BAA7F1CD-128B-49EB-9B9E-FFB7D50AC41D}" type="presParOf" srcId="{B3E1F205-A516-4AF7-80C0-0888A0B64939}" destId="{883B6088-460D-4F50-B713-0623D73D5A12}"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C7285-341A-46D3-BA5D-8AECFE6955CC}">
      <dsp:nvSpPr>
        <dsp:cNvPr id="0" name=""/>
        <dsp:cNvSpPr/>
      </dsp:nvSpPr>
      <dsp:spPr>
        <a:xfrm>
          <a:off x="4289" y="32154"/>
          <a:ext cx="1329757" cy="1634666"/>
        </a:xfrm>
        <a:prstGeom prst="roundRect">
          <a:avLst>
            <a:gd name="adj" fmla="val 10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s-CZ" sz="1700" kern="1200"/>
            <a:t>Je to v souladu s naším kodexem?</a:t>
          </a:r>
        </a:p>
      </dsp:txBody>
      <dsp:txXfrm>
        <a:off x="43236" y="71101"/>
        <a:ext cx="1251863" cy="1556772"/>
      </dsp:txXfrm>
    </dsp:sp>
    <dsp:sp modelId="{E6F9F413-D9F1-4E49-9535-40BD3E40E3E1}">
      <dsp:nvSpPr>
        <dsp:cNvPr id="0" name=""/>
        <dsp:cNvSpPr/>
      </dsp:nvSpPr>
      <dsp:spPr>
        <a:xfrm>
          <a:off x="1467022" y="684598"/>
          <a:ext cx="281908" cy="32977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CA" sz="1400" kern="1200"/>
        </a:p>
      </dsp:txBody>
      <dsp:txXfrm>
        <a:off x="1467022" y="750554"/>
        <a:ext cx="197336" cy="197867"/>
      </dsp:txXfrm>
    </dsp:sp>
    <dsp:sp modelId="{90C14C6B-7079-470A-A11A-CB32F897FC7E}">
      <dsp:nvSpPr>
        <dsp:cNvPr id="0" name=""/>
        <dsp:cNvSpPr/>
      </dsp:nvSpPr>
      <dsp:spPr>
        <a:xfrm>
          <a:off x="1865949" y="32154"/>
          <a:ext cx="1329757" cy="163466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s-CZ" sz="1700" kern="1200"/>
            <a:t>Je to legální?</a:t>
          </a:r>
        </a:p>
      </dsp:txBody>
      <dsp:txXfrm>
        <a:off x="1904896" y="71101"/>
        <a:ext cx="1251863" cy="1556772"/>
      </dsp:txXfrm>
    </dsp:sp>
    <dsp:sp modelId="{8F23F39E-C871-4B8C-8FBD-048666AB2A25}">
      <dsp:nvSpPr>
        <dsp:cNvPr id="0" name=""/>
        <dsp:cNvSpPr/>
      </dsp:nvSpPr>
      <dsp:spPr>
        <a:xfrm>
          <a:off x="3328682" y="684598"/>
          <a:ext cx="281908" cy="32977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CA" sz="1400" kern="1200"/>
        </a:p>
      </dsp:txBody>
      <dsp:txXfrm>
        <a:off x="3328682" y="750554"/>
        <a:ext cx="197336" cy="197867"/>
      </dsp:txXfrm>
    </dsp:sp>
    <dsp:sp modelId="{9D6831AC-DB78-4B4D-B225-7616A8813FB4}">
      <dsp:nvSpPr>
        <dsp:cNvPr id="0" name=""/>
        <dsp:cNvSpPr/>
      </dsp:nvSpPr>
      <dsp:spPr>
        <a:xfrm>
          <a:off x="3727609" y="32154"/>
          <a:ext cx="1329757" cy="163466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s-CZ" sz="1700" kern="1200"/>
            <a:t>Dodržuje to naše zásady?</a:t>
          </a:r>
        </a:p>
      </dsp:txBody>
      <dsp:txXfrm>
        <a:off x="3766556" y="71101"/>
        <a:ext cx="1251863" cy="1556772"/>
      </dsp:txXfrm>
    </dsp:sp>
    <dsp:sp modelId="{B97E3813-6DF5-4071-B1EA-95C4C1333D7D}">
      <dsp:nvSpPr>
        <dsp:cNvPr id="0" name=""/>
        <dsp:cNvSpPr/>
      </dsp:nvSpPr>
      <dsp:spPr>
        <a:xfrm>
          <a:off x="5190342" y="684598"/>
          <a:ext cx="281908" cy="32977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CA" sz="1400" kern="1200"/>
        </a:p>
      </dsp:txBody>
      <dsp:txXfrm>
        <a:off x="5190342" y="750554"/>
        <a:ext cx="197336" cy="197867"/>
      </dsp:txXfrm>
    </dsp:sp>
    <dsp:sp modelId="{A396E9BD-556C-465B-BE5F-ADC0508B0178}">
      <dsp:nvSpPr>
        <dsp:cNvPr id="0" name=""/>
        <dsp:cNvSpPr/>
      </dsp:nvSpPr>
      <dsp:spPr>
        <a:xfrm>
          <a:off x="5589269" y="32154"/>
          <a:ext cx="1329757" cy="163466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s-CZ" sz="1700" kern="1200"/>
            <a:t>Přináší to prospěch APAG jako celku – nejen určité skupině?</a:t>
          </a:r>
        </a:p>
      </dsp:txBody>
      <dsp:txXfrm>
        <a:off x="5628216" y="71101"/>
        <a:ext cx="1251863" cy="1556772"/>
      </dsp:txXfrm>
    </dsp:sp>
    <dsp:sp modelId="{A37D9396-0C1F-40BE-B4B8-A1CB3617D61F}">
      <dsp:nvSpPr>
        <dsp:cNvPr id="0" name=""/>
        <dsp:cNvSpPr/>
      </dsp:nvSpPr>
      <dsp:spPr>
        <a:xfrm>
          <a:off x="7052002" y="684598"/>
          <a:ext cx="281908" cy="32977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CA" sz="1400" kern="1200"/>
        </a:p>
      </dsp:txBody>
      <dsp:txXfrm>
        <a:off x="7052002" y="750554"/>
        <a:ext cx="197336" cy="197867"/>
      </dsp:txXfrm>
    </dsp:sp>
    <dsp:sp modelId="{0026B33A-925D-4F15-BA21-6CEF8C8B177F}">
      <dsp:nvSpPr>
        <dsp:cNvPr id="0" name=""/>
        <dsp:cNvSpPr/>
      </dsp:nvSpPr>
      <dsp:spPr>
        <a:xfrm>
          <a:off x="7450929" y="32154"/>
          <a:ext cx="1329757" cy="163466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s-CZ" sz="1700" kern="1200"/>
            <a:t>Bylo by vám příjemné, kdyby vaše činy byly zveřejněny?</a:t>
          </a:r>
        </a:p>
      </dsp:txBody>
      <dsp:txXfrm>
        <a:off x="7489876" y="71101"/>
        <a:ext cx="1251863" cy="15567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E4EC0-5182-4F85-89B1-901EE42C64C8}">
      <dsp:nvSpPr>
        <dsp:cNvPr id="0" name=""/>
        <dsp:cNvSpPr/>
      </dsp:nvSpPr>
      <dsp:spPr>
        <a:xfrm>
          <a:off x="3796041" y="1174416"/>
          <a:ext cx="1136071" cy="113612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4DB12E-D856-4301-9F2E-71C98878A16D}">
      <dsp:nvSpPr>
        <dsp:cNvPr id="0" name=""/>
        <dsp:cNvSpPr/>
      </dsp:nvSpPr>
      <dsp:spPr>
        <a:xfrm>
          <a:off x="3834040" y="1212294"/>
          <a:ext cx="1060560" cy="1060374"/>
        </a:xfrm>
        <a:prstGeom prst="ellipse">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33375">
            <a:lnSpc>
              <a:spcPct val="100000"/>
            </a:lnSpc>
            <a:spcBef>
              <a:spcPct val="0"/>
            </a:spcBef>
            <a:spcAft>
              <a:spcPct val="35000"/>
            </a:spcAft>
            <a:buNone/>
          </a:pPr>
          <a:r>
            <a:rPr lang="cs-CZ" sz="750" kern="1200" dirty="0"/>
            <a:t>POKUD ANO, JE TO PRAVDĚPODOBNĚ</a:t>
          </a:r>
          <a:br>
            <a:rPr lang="cs-CZ" sz="750" kern="1200" dirty="0"/>
          </a:br>
          <a:r>
            <a:rPr lang="cs-CZ" sz="750" kern="1200" dirty="0"/>
            <a:t>KONFLIKT. POŽÁDEJTE O RADU, POKUD</a:t>
          </a:r>
          <a:br>
            <a:rPr lang="cs-CZ" sz="750" kern="1200" dirty="0"/>
          </a:br>
          <a:r>
            <a:rPr lang="cs-CZ" sz="750" kern="1200" dirty="0"/>
            <a:t>SI NEJSTE JISTI.</a:t>
          </a:r>
        </a:p>
      </dsp:txBody>
      <dsp:txXfrm>
        <a:off x="3985549" y="1363804"/>
        <a:ext cx="757543" cy="757353"/>
      </dsp:txXfrm>
    </dsp:sp>
    <dsp:sp modelId="{9DE64EC3-3C3D-425E-83C6-F7A1E2D546E8}">
      <dsp:nvSpPr>
        <dsp:cNvPr id="0" name=""/>
        <dsp:cNvSpPr/>
      </dsp:nvSpPr>
      <dsp:spPr>
        <a:xfrm rot="2700000">
          <a:off x="2617090" y="1174336"/>
          <a:ext cx="1136089" cy="1136089"/>
        </a:xfrm>
        <a:prstGeom prst="teardrop">
          <a:avLst>
            <a:gd name="adj" fmla="val 1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550FCB-B543-4782-B217-417D5FA45EDD}">
      <dsp:nvSpPr>
        <dsp:cNvPr id="0" name=""/>
        <dsp:cNvSpPr/>
      </dsp:nvSpPr>
      <dsp:spPr>
        <a:xfrm>
          <a:off x="2659970" y="1212294"/>
          <a:ext cx="1060560" cy="1060374"/>
        </a:xfrm>
        <a:prstGeom prst="ellipse">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100000"/>
            </a:lnSpc>
            <a:spcBef>
              <a:spcPct val="0"/>
            </a:spcBef>
            <a:spcAft>
              <a:spcPct val="35000"/>
            </a:spcAft>
            <a:buNone/>
          </a:pPr>
          <a:r>
            <a:rPr lang="cs-CZ" sz="800" kern="1200" dirty="0"/>
            <a:t>MŮŽE TO PŘIPADAT</a:t>
          </a:r>
          <a:br>
            <a:rPr lang="cs-CZ" sz="800" kern="1200" dirty="0"/>
          </a:br>
          <a:r>
            <a:rPr lang="cs-CZ" sz="800" kern="1200" dirty="0"/>
            <a:t>STEJNĚ I</a:t>
          </a:r>
          <a:br>
            <a:rPr lang="cs-CZ" sz="800" kern="1200" dirty="0"/>
          </a:br>
          <a:r>
            <a:rPr lang="cs-CZ" sz="800" kern="1200" dirty="0"/>
            <a:t>NĚKOMU JINÉMU?</a:t>
          </a:r>
        </a:p>
      </dsp:txBody>
      <dsp:txXfrm>
        <a:off x="2811478" y="1363804"/>
        <a:ext cx="757543" cy="757353"/>
      </dsp:txXfrm>
    </dsp:sp>
    <dsp:sp modelId="{87F2CE6D-C871-4911-AE0A-EA815538961C}">
      <dsp:nvSpPr>
        <dsp:cNvPr id="0" name=""/>
        <dsp:cNvSpPr/>
      </dsp:nvSpPr>
      <dsp:spPr>
        <a:xfrm rot="2700000">
          <a:off x="1447891" y="1174336"/>
          <a:ext cx="1136089" cy="1136089"/>
        </a:xfrm>
        <a:prstGeom prst="teardrop">
          <a:avLst>
            <a:gd name="adj" fmla="val 1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152DB4-E0D6-4AB2-A676-508A4DE2D0C0}">
      <dsp:nvSpPr>
        <dsp:cNvPr id="0" name=""/>
        <dsp:cNvSpPr/>
      </dsp:nvSpPr>
      <dsp:spPr>
        <a:xfrm>
          <a:off x="1485899" y="1212294"/>
          <a:ext cx="1060560" cy="1060374"/>
        </a:xfrm>
        <a:prstGeom prst="ellipse">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100000"/>
            </a:lnSpc>
            <a:spcBef>
              <a:spcPct val="0"/>
            </a:spcBef>
            <a:spcAft>
              <a:spcPct val="35000"/>
            </a:spcAft>
            <a:buNone/>
          </a:pPr>
          <a:r>
            <a:rPr lang="cs-CZ" sz="700" kern="1200" dirty="0"/>
            <a:t>MOHL MÍT MŮJ OSOBNÍ ZÁJEM NEBO VZTAHY</a:t>
          </a:r>
          <a:br>
            <a:rPr lang="cs-CZ" sz="700" kern="1200" dirty="0"/>
          </a:br>
          <a:r>
            <a:rPr lang="cs-CZ" sz="700" kern="1200" dirty="0"/>
            <a:t> VLIV NA</a:t>
          </a:r>
          <a:br>
            <a:rPr lang="cs-CZ" sz="700" kern="1200" dirty="0"/>
          </a:br>
          <a:r>
            <a:rPr lang="cs-CZ" sz="700" kern="1200" dirty="0"/>
            <a:t>ROZHODNUTÍ, KTERÁ DĚLÁM?</a:t>
          </a:r>
        </a:p>
      </dsp:txBody>
      <dsp:txXfrm>
        <a:off x="1637408" y="1363804"/>
        <a:ext cx="757543" cy="757353"/>
      </dsp:txXfrm>
    </dsp:sp>
    <dsp:sp modelId="{90C2C39E-8FF7-42C2-A09D-F737D42EE1B6}">
      <dsp:nvSpPr>
        <dsp:cNvPr id="0" name=""/>
        <dsp:cNvSpPr/>
      </dsp:nvSpPr>
      <dsp:spPr>
        <a:xfrm rot="2700000">
          <a:off x="273821" y="1174336"/>
          <a:ext cx="1136089" cy="1136089"/>
        </a:xfrm>
        <a:prstGeom prst="teardrop">
          <a:avLst>
            <a:gd name="adj" fmla="val 1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A73862-5524-4CE9-8D36-A7BA61A4454C}">
      <dsp:nvSpPr>
        <dsp:cNvPr id="0" name=""/>
        <dsp:cNvSpPr/>
      </dsp:nvSpPr>
      <dsp:spPr>
        <a:xfrm>
          <a:off x="311829" y="1212294"/>
          <a:ext cx="1060560" cy="1060374"/>
        </a:xfrm>
        <a:prstGeom prst="ellipse">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cs-CZ" sz="800" kern="1200" dirty="0"/>
            <a:t>JE TO KONFLIKT?</a:t>
          </a:r>
        </a:p>
        <a:p>
          <a:pPr marL="0" lvl="0" indent="0" algn="ctr" defTabSz="355600">
            <a:lnSpc>
              <a:spcPct val="90000"/>
            </a:lnSpc>
            <a:spcBef>
              <a:spcPct val="0"/>
            </a:spcBef>
            <a:spcAft>
              <a:spcPct val="35000"/>
            </a:spcAft>
            <a:buNone/>
          </a:pPr>
          <a:r>
            <a:rPr lang="cs-CZ" sz="800" kern="1200" dirty="0"/>
            <a:t>ZEPTEJTE SE SAMI SEBE...</a:t>
          </a:r>
        </a:p>
      </dsp:txBody>
      <dsp:txXfrm>
        <a:off x="463338" y="1363804"/>
        <a:ext cx="757543" cy="7573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1D404-E466-4530-8041-6265BDEEBBD1}">
      <dsp:nvSpPr>
        <dsp:cNvPr id="0" name=""/>
        <dsp:cNvSpPr/>
      </dsp:nvSpPr>
      <dsp:spPr>
        <a:xfrm>
          <a:off x="0" y="1388225"/>
          <a:ext cx="2463390" cy="950868"/>
        </a:xfrm>
        <a:prstGeom prst="chevron">
          <a:avLst>
            <a:gd name="adj" fmla="val 40000"/>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4B36F2-06B6-42D4-B827-B7A2DCAD4D4E}">
      <dsp:nvSpPr>
        <dsp:cNvPr id="0" name=""/>
        <dsp:cNvSpPr/>
      </dsp:nvSpPr>
      <dsp:spPr>
        <a:xfrm>
          <a:off x="659901" y="1878312"/>
          <a:ext cx="2080196" cy="544163"/>
        </a:xfrm>
        <a:prstGeom prst="roundRect">
          <a:avLst>
            <a:gd name="adj" fmla="val 10000"/>
          </a:avLst>
        </a:prstGeom>
        <a:solidFill>
          <a:schemeClr val="lt1">
            <a:alpha val="90000"/>
            <a:hueOff val="0"/>
            <a:satOff val="0"/>
            <a:lumOff val="0"/>
            <a:alphaOff val="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cs-CZ" sz="1200" kern="1200" dirty="0"/>
            <a:t>MŮŽU VŽDY</a:t>
          </a:r>
        </a:p>
        <a:p>
          <a:pPr marL="0" lvl="0" indent="0" algn="ctr" defTabSz="533400">
            <a:lnSpc>
              <a:spcPct val="90000"/>
            </a:lnSpc>
            <a:spcBef>
              <a:spcPct val="0"/>
            </a:spcBef>
            <a:spcAft>
              <a:spcPct val="35000"/>
            </a:spcAft>
            <a:buNone/>
          </a:pPr>
          <a:r>
            <a:rPr lang="cs-CZ" sz="1200" kern="1200" dirty="0"/>
            <a:t>PŘIJMOUT DÁREK?</a:t>
          </a:r>
        </a:p>
      </dsp:txBody>
      <dsp:txXfrm>
        <a:off x="675839" y="1894250"/>
        <a:ext cx="2048320" cy="512287"/>
      </dsp:txXfrm>
    </dsp:sp>
    <dsp:sp modelId="{7DF60B12-9600-43B4-8339-0443F9BA20B0}">
      <dsp:nvSpPr>
        <dsp:cNvPr id="0" name=""/>
        <dsp:cNvSpPr/>
      </dsp:nvSpPr>
      <dsp:spPr>
        <a:xfrm>
          <a:off x="2851608" y="1368841"/>
          <a:ext cx="2463390" cy="983283"/>
        </a:xfrm>
        <a:prstGeom prst="chevron">
          <a:avLst>
            <a:gd name="adj" fmla="val 4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8B11CF-7135-49D4-B74B-D43F0E464F32}">
      <dsp:nvSpPr>
        <dsp:cNvPr id="0" name=""/>
        <dsp:cNvSpPr/>
      </dsp:nvSpPr>
      <dsp:spPr>
        <a:xfrm>
          <a:off x="3324844" y="1182713"/>
          <a:ext cx="2377622" cy="1630302"/>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cs-CZ" sz="900" kern="1200" dirty="0"/>
            <a:t>PŘIJMOUT POUZE V PŘÍPADĚ, ŽE JE:</a:t>
          </a:r>
        </a:p>
        <a:p>
          <a:pPr marL="0" lvl="0" indent="0" algn="ctr" defTabSz="400050">
            <a:lnSpc>
              <a:spcPct val="90000"/>
            </a:lnSpc>
            <a:spcBef>
              <a:spcPct val="0"/>
            </a:spcBef>
            <a:spcAft>
              <a:spcPct val="35000"/>
            </a:spcAft>
            <a:buNone/>
          </a:pPr>
          <a:r>
            <a:rPr lang="cs-CZ" sz="900" kern="1200" dirty="0"/>
            <a:t>»» Skromné hodnoty</a:t>
          </a:r>
        </a:p>
        <a:p>
          <a:pPr marL="0" lvl="0" indent="0" algn="ctr" defTabSz="400050">
            <a:lnSpc>
              <a:spcPct val="90000"/>
            </a:lnSpc>
            <a:spcBef>
              <a:spcPct val="0"/>
            </a:spcBef>
            <a:spcAft>
              <a:spcPct val="35000"/>
            </a:spcAft>
            <a:buNone/>
          </a:pPr>
          <a:r>
            <a:rPr lang="cs-CZ" sz="900" kern="1200" dirty="0"/>
            <a:t>»» Symbolický předmět, jako je pero, tričko nebo značkový předmět s logem</a:t>
          </a:r>
        </a:p>
        <a:p>
          <a:pPr marL="0" lvl="0" indent="0" algn="ctr" defTabSz="400050">
            <a:lnSpc>
              <a:spcPct val="90000"/>
            </a:lnSpc>
            <a:spcBef>
              <a:spcPct val="0"/>
            </a:spcBef>
            <a:spcAft>
              <a:spcPct val="35000"/>
            </a:spcAft>
            <a:buNone/>
          </a:pPr>
          <a:r>
            <a:rPr lang="cs-CZ" sz="900" kern="1200" dirty="0"/>
            <a:t>»» Symbolický, jako trofej s nápisem </a:t>
          </a:r>
          <a:br>
            <a:rPr lang="cs-CZ" sz="900" kern="1200" dirty="0"/>
          </a:br>
          <a:r>
            <a:rPr lang="cs-CZ" sz="900" kern="1200" dirty="0"/>
            <a:t>za nízkou cenu nebo socha</a:t>
          </a:r>
        </a:p>
        <a:p>
          <a:pPr marL="0" lvl="0" indent="0" algn="ctr" defTabSz="400050">
            <a:lnSpc>
              <a:spcPct val="90000"/>
            </a:lnSpc>
            <a:spcBef>
              <a:spcPct val="0"/>
            </a:spcBef>
            <a:spcAft>
              <a:spcPct val="35000"/>
            </a:spcAft>
            <a:buNone/>
          </a:pPr>
          <a:r>
            <a:rPr lang="cs-CZ" sz="900" kern="1200" dirty="0"/>
            <a:t>»» Schválen pro velkou skupinu zaměstnanců</a:t>
          </a:r>
        </a:p>
      </dsp:txBody>
      <dsp:txXfrm>
        <a:off x="3372594" y="1230463"/>
        <a:ext cx="2282122" cy="1534802"/>
      </dsp:txXfrm>
    </dsp:sp>
    <dsp:sp modelId="{B2A5597B-C795-4B19-8951-13EFA5F0FE41}">
      <dsp:nvSpPr>
        <dsp:cNvPr id="0" name=""/>
        <dsp:cNvSpPr/>
      </dsp:nvSpPr>
      <dsp:spPr>
        <a:xfrm>
          <a:off x="5753239" y="1402202"/>
          <a:ext cx="2463390" cy="950868"/>
        </a:xfrm>
        <a:prstGeom prst="chevron">
          <a:avLst>
            <a:gd name="adj" fmla="val 4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3B6088-460D-4F50-B713-0623D73D5A12}">
      <dsp:nvSpPr>
        <dsp:cNvPr id="0" name=""/>
        <dsp:cNvSpPr/>
      </dsp:nvSpPr>
      <dsp:spPr>
        <a:xfrm>
          <a:off x="6436009" y="1191072"/>
          <a:ext cx="2080196" cy="1613585"/>
        </a:xfrm>
        <a:prstGeom prst="roundRect">
          <a:avLst>
            <a:gd name="adj" fmla="val 10000"/>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cs-CZ" sz="900" kern="1200" dirty="0"/>
            <a:t>NEPŘIJÍMEJTE, POKUD JE:</a:t>
          </a:r>
        </a:p>
        <a:p>
          <a:pPr marL="0" lvl="0" indent="0" algn="ctr" defTabSz="400050">
            <a:lnSpc>
              <a:spcPct val="90000"/>
            </a:lnSpc>
            <a:spcBef>
              <a:spcPct val="0"/>
            </a:spcBef>
            <a:spcAft>
              <a:spcPct val="35000"/>
            </a:spcAft>
            <a:buNone/>
          </a:pPr>
          <a:r>
            <a:rPr lang="cs-CZ" sz="900" kern="1200" dirty="0"/>
            <a:t>»» Dán výměnou za nějakou akci</a:t>
          </a:r>
        </a:p>
        <a:p>
          <a:pPr marL="0" lvl="0" indent="0" algn="ctr" defTabSz="400050">
            <a:lnSpc>
              <a:spcPct val="90000"/>
            </a:lnSpc>
            <a:spcBef>
              <a:spcPct val="0"/>
            </a:spcBef>
            <a:spcAft>
              <a:spcPct val="35000"/>
            </a:spcAft>
            <a:buNone/>
          </a:pPr>
          <a:r>
            <a:rPr lang="cs-CZ" sz="900" kern="1200" dirty="0"/>
            <a:t>»» Jakoukoliv hodnotou hotovosti nebo jejího ekvivalentu, jako je dárková karta nebo dárkový certifikát</a:t>
          </a:r>
        </a:p>
        <a:p>
          <a:pPr marL="0" lvl="0" indent="0" algn="ctr" defTabSz="400050">
            <a:lnSpc>
              <a:spcPct val="90000"/>
            </a:lnSpc>
            <a:spcBef>
              <a:spcPct val="0"/>
            </a:spcBef>
            <a:spcAft>
              <a:spcPct val="35000"/>
            </a:spcAft>
            <a:buNone/>
          </a:pPr>
          <a:r>
            <a:rPr lang="cs-CZ" sz="900" kern="1200" dirty="0"/>
            <a:t>»» Ve formě akcií nebo cenných papírů</a:t>
          </a:r>
        </a:p>
        <a:p>
          <a:pPr marL="0" lvl="0" indent="0" algn="ctr" defTabSz="400050">
            <a:lnSpc>
              <a:spcPct val="90000"/>
            </a:lnSpc>
            <a:spcBef>
              <a:spcPct val="0"/>
            </a:spcBef>
            <a:spcAft>
              <a:spcPct val="35000"/>
            </a:spcAft>
            <a:buNone/>
          </a:pPr>
          <a:r>
            <a:rPr lang="cs-CZ" sz="900" kern="1200" dirty="0"/>
            <a:t>»» Více než skromná hodnota</a:t>
          </a:r>
        </a:p>
        <a:p>
          <a:pPr marL="0" lvl="0" indent="0" algn="ctr" defTabSz="400050">
            <a:lnSpc>
              <a:spcPct val="90000"/>
            </a:lnSpc>
            <a:spcBef>
              <a:spcPct val="0"/>
            </a:spcBef>
            <a:spcAft>
              <a:spcPct val="35000"/>
            </a:spcAft>
            <a:buNone/>
          </a:pPr>
          <a:r>
            <a:rPr lang="cs-CZ" sz="900" kern="1200" dirty="0"/>
            <a:t>»» Není k dispozici ostatním, např. speciální sleva</a:t>
          </a:r>
        </a:p>
      </dsp:txBody>
      <dsp:txXfrm>
        <a:off x="6483269" y="1238332"/>
        <a:ext cx="1985676" cy="151906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7CFCC4-3858-4BBF-9164-2F6D97159286}" type="datetimeFigureOut">
              <a:rPr lang="en-US" smtClean="0"/>
              <a:t>3/1/2024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51759E-9C96-4679-A4DF-A35446B20E2C}" type="slidenum">
              <a:rPr lang="en-US" smtClean="0"/>
              <a:t>‹#›</a:t>
            </a:fld>
            <a:endParaRPr lang="en-US"/>
          </a:p>
        </p:txBody>
      </p:sp>
    </p:spTree>
    <p:extLst>
      <p:ext uri="{BB962C8B-B14F-4D97-AF65-F5344CB8AC3E}">
        <p14:creationId xmlns:p14="http://schemas.microsoft.com/office/powerpoint/2010/main" val="2640112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of the Presentation">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160" y="476672"/>
            <a:ext cx="8107680" cy="3742944"/>
          </a:xfrm>
          <a:prstGeom prst="rect">
            <a:avLst/>
          </a:prstGeom>
        </p:spPr>
      </p:pic>
      <p:sp>
        <p:nvSpPr>
          <p:cNvPr id="13" name="Titel 1"/>
          <p:cNvSpPr>
            <a:spLocks noGrp="1"/>
          </p:cNvSpPr>
          <p:nvPr>
            <p:ph type="ctrTitle" hasCustomPrompt="1"/>
          </p:nvPr>
        </p:nvSpPr>
        <p:spPr>
          <a:xfrm>
            <a:off x="685800" y="2852936"/>
            <a:ext cx="6406480" cy="884674"/>
          </a:xfrm>
        </p:spPr>
        <p:txBody>
          <a:bodyPr>
            <a:noAutofit/>
          </a:bodyPr>
          <a:lstStyle>
            <a:lvl1pPr>
              <a:defRPr sz="4800">
                <a:solidFill>
                  <a:schemeClr val="tx1"/>
                </a:solidFill>
              </a:defRPr>
            </a:lvl1pPr>
          </a:lstStyle>
          <a:p>
            <a:r>
              <a:rPr lang="de-DE" dirty="0"/>
              <a:t>Title </a:t>
            </a:r>
            <a:r>
              <a:rPr lang="de-DE" dirty="0" err="1"/>
              <a:t>of</a:t>
            </a:r>
            <a:r>
              <a:rPr lang="de-DE" dirty="0"/>
              <a:t> </a:t>
            </a:r>
            <a:r>
              <a:rPr lang="de-DE" dirty="0" err="1"/>
              <a:t>the</a:t>
            </a:r>
            <a:r>
              <a:rPr lang="de-DE" dirty="0"/>
              <a:t> </a:t>
            </a:r>
            <a:r>
              <a:rPr lang="de-DE" dirty="0" err="1"/>
              <a:t>presentation</a:t>
            </a:r>
            <a:endParaRPr lang="de-CH" dirty="0"/>
          </a:p>
        </p:txBody>
      </p:sp>
      <p:sp>
        <p:nvSpPr>
          <p:cNvPr id="14" name="Untertitel 2"/>
          <p:cNvSpPr>
            <a:spLocks noGrp="1"/>
          </p:cNvSpPr>
          <p:nvPr>
            <p:ph type="subTitle" idx="1" hasCustomPrompt="1"/>
          </p:nvPr>
        </p:nvSpPr>
        <p:spPr>
          <a:xfrm>
            <a:off x="683568" y="3850000"/>
            <a:ext cx="6400800" cy="550912"/>
          </a:xfrm>
          <a:ln>
            <a:noFill/>
          </a:ln>
        </p:spPr>
        <p:txBody>
          <a:bodyPr/>
          <a:lstStyle>
            <a:lvl1pPr marL="0" indent="0" algn="l">
              <a:buNone/>
              <a:defRPr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Details </a:t>
            </a:r>
            <a:r>
              <a:rPr lang="de-DE" dirty="0" err="1"/>
              <a:t>of</a:t>
            </a:r>
            <a:r>
              <a:rPr lang="de-DE" dirty="0"/>
              <a:t> </a:t>
            </a:r>
            <a:r>
              <a:rPr lang="de-DE" dirty="0" err="1"/>
              <a:t>presentation</a:t>
            </a:r>
            <a:r>
              <a:rPr lang="de-DE" dirty="0"/>
              <a:t> / Description / Sub-</a:t>
            </a:r>
            <a:r>
              <a:rPr lang="de-DE" dirty="0" err="1"/>
              <a:t>heading</a:t>
            </a:r>
            <a:endParaRPr lang="de-CH" dirty="0"/>
          </a:p>
        </p:txBody>
      </p:sp>
      <p:pic>
        <p:nvPicPr>
          <p:cNvPr id="15" name="Grafik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39255" y="547208"/>
            <a:ext cx="1647545" cy="936104"/>
          </a:xfrm>
          <a:prstGeom prst="rect">
            <a:avLst/>
          </a:prstGeom>
          <a:effectLst/>
        </p:spPr>
      </p:pic>
      <p:sp>
        <p:nvSpPr>
          <p:cNvPr id="18" name="Fußzeilenplatzhalter 17"/>
          <p:cNvSpPr>
            <a:spLocks noGrp="1"/>
          </p:cNvSpPr>
          <p:nvPr>
            <p:ph type="ftr" sz="quarter" idx="10"/>
          </p:nvPr>
        </p:nvSpPr>
        <p:spPr>
          <a:xfrm>
            <a:off x="7164288" y="6356350"/>
            <a:ext cx="1522512" cy="365125"/>
          </a:xfrm>
        </p:spPr>
        <p:txBody>
          <a:bodyPr/>
          <a:lstStyle>
            <a:lvl1pPr algn="r">
              <a:defRPr/>
            </a:lvl1pPr>
          </a:lstStyle>
          <a:p>
            <a:r>
              <a:rPr lang="en-US"/>
              <a:t>APAG CODE OF BUSINESS STANDARDS AND PRINCIPLES</a:t>
            </a:r>
            <a:endParaRPr lang="en-US" dirty="0"/>
          </a:p>
        </p:txBody>
      </p:sp>
      <p:sp>
        <p:nvSpPr>
          <p:cNvPr id="7" name="TextovéPole 6"/>
          <p:cNvSpPr txBox="1"/>
          <p:nvPr userDrawn="1"/>
        </p:nvSpPr>
        <p:spPr>
          <a:xfrm>
            <a:off x="3812972" y="45008"/>
            <a:ext cx="1584176" cy="338554"/>
          </a:xfrm>
          <a:prstGeom prst="rect">
            <a:avLst/>
          </a:prstGeom>
          <a:noFill/>
        </p:spPr>
        <p:txBody>
          <a:bodyPr wrap="square" rtlCol="0">
            <a:spAutoFit/>
          </a:bodyPr>
          <a:lstStyle/>
          <a:p>
            <a:r>
              <a:rPr lang="en-US" sz="1600" noProof="0" dirty="0">
                <a:latin typeface="Arial Narrow" panose="020B0606020202030204" pitchFamily="34" charset="0"/>
              </a:rPr>
              <a:t>Internal Use Only</a:t>
            </a:r>
          </a:p>
        </p:txBody>
      </p:sp>
    </p:spTree>
    <p:extLst>
      <p:ext uri="{BB962C8B-B14F-4D97-AF65-F5344CB8AC3E}">
        <p14:creationId xmlns:p14="http://schemas.microsoft.com/office/powerpoint/2010/main" val="3738838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Marker 1">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7544" y="3284984"/>
            <a:ext cx="6660000" cy="720000"/>
          </a:xfrm>
        </p:spPr>
        <p:txBody>
          <a:bodyPr/>
          <a:lstStyle>
            <a:lvl1pPr>
              <a:defRPr>
                <a:solidFill>
                  <a:schemeClr val="tx1"/>
                </a:solidFill>
              </a:defRPr>
            </a:lvl1pPr>
          </a:lstStyle>
          <a:p>
            <a:r>
              <a:rPr lang="cs-CZ" dirty="0"/>
              <a:t>Name of the new section</a:t>
            </a:r>
            <a:endParaRPr lang="de-CH" dirty="0"/>
          </a:p>
        </p:txBody>
      </p:sp>
      <p:pic>
        <p:nvPicPr>
          <p:cNvPr id="7" name="Picture 10" descr="_DSC0965_BW.jpg"/>
          <p:cNvPicPr>
            <a:picLocks noChangeAspect="1"/>
          </p:cNvPicPr>
          <p:nvPr userDrawn="1"/>
        </p:nvPicPr>
        <p:blipFill rotWithShape="1">
          <a:blip r:embed="rId2">
            <a:alphaModFix amt="27000"/>
            <a:extLst>
              <a:ext uri="{28A0092B-C50C-407E-A947-70E740481C1C}">
                <a14:useLocalDpi xmlns:a14="http://schemas.microsoft.com/office/drawing/2010/main" val="0"/>
              </a:ext>
            </a:extLst>
          </a:blip>
          <a:srcRect r="11459"/>
          <a:stretch/>
        </p:blipFill>
        <p:spPr>
          <a:xfrm>
            <a:off x="0" y="5812"/>
            <a:ext cx="9144000" cy="6852187"/>
          </a:xfrm>
          <a:prstGeom prst="rect">
            <a:avLst/>
          </a:prstGeom>
        </p:spPr>
      </p:pic>
      <p:sp>
        <p:nvSpPr>
          <p:cNvPr id="3" name="Footer Placeholder 2"/>
          <p:cNvSpPr>
            <a:spLocks noGrp="1"/>
          </p:cNvSpPr>
          <p:nvPr>
            <p:ph type="ftr" sz="quarter" idx="10"/>
          </p:nvPr>
        </p:nvSpPr>
        <p:spPr/>
        <p:txBody>
          <a:bodyPr/>
          <a:lstStyle/>
          <a:p>
            <a:r>
              <a:rPr lang="en-US"/>
              <a:t>APAG CODE OF BUSINESS STANDARDS AND PRINCIPLES</a:t>
            </a:r>
            <a:endParaRPr lang="en-US" dirty="0"/>
          </a:p>
        </p:txBody>
      </p:sp>
      <p:sp>
        <p:nvSpPr>
          <p:cNvPr id="4" name="Slide Number Placeholder 3"/>
          <p:cNvSpPr>
            <a:spLocks noGrp="1"/>
          </p:cNvSpPr>
          <p:nvPr>
            <p:ph type="sldNum" sz="quarter" idx="11"/>
          </p:nvPr>
        </p:nvSpPr>
        <p:spPr/>
        <p:txBody>
          <a:bodyPr/>
          <a:lstStyle/>
          <a:p>
            <a:fld id="{C39117F4-3E9F-4732-B846-71DDBC752BFB}" type="slidenum">
              <a:rPr lang="en-US" smtClean="0"/>
              <a:t>‹#›</a:t>
            </a:fld>
            <a:endParaRPr lang="en-US"/>
          </a:p>
        </p:txBody>
      </p:sp>
    </p:spTree>
    <p:extLst>
      <p:ext uri="{BB962C8B-B14F-4D97-AF65-F5344CB8AC3E}">
        <p14:creationId xmlns:p14="http://schemas.microsoft.com/office/powerpoint/2010/main" val="1597174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Marker 2">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7544" y="3284984"/>
            <a:ext cx="6660000" cy="720000"/>
          </a:xfrm>
        </p:spPr>
        <p:txBody>
          <a:bodyPr/>
          <a:lstStyle>
            <a:lvl1pPr>
              <a:defRPr>
                <a:solidFill>
                  <a:schemeClr val="tx1"/>
                </a:solidFill>
              </a:defRPr>
            </a:lvl1pPr>
          </a:lstStyle>
          <a:p>
            <a:r>
              <a:rPr lang="cs-CZ" dirty="0"/>
              <a:t>Name of the new section</a:t>
            </a:r>
            <a:endParaRPr lang="de-CH" dirty="0"/>
          </a:p>
        </p:txBody>
      </p:sp>
      <p:pic>
        <p:nvPicPr>
          <p:cNvPr id="8" name="Picture 2" descr="_DSC1011.jpg"/>
          <p:cNvPicPr>
            <a:picLocks noChangeAspect="1"/>
          </p:cNvPicPr>
          <p:nvPr userDrawn="1"/>
        </p:nvPicPr>
        <p:blipFill rotWithShape="1">
          <a:blip r:embed="rId2" cstate="print">
            <a:alphaModFix amt="17000"/>
            <a:extLst>
              <a:ext uri="{28A0092B-C50C-407E-A947-70E740481C1C}">
                <a14:useLocalDpi xmlns:a14="http://schemas.microsoft.com/office/drawing/2010/main" val="0"/>
              </a:ext>
            </a:extLst>
          </a:blip>
          <a:srcRect l="11443"/>
          <a:stretch/>
        </p:blipFill>
        <p:spPr>
          <a:xfrm>
            <a:off x="0" y="0"/>
            <a:ext cx="9144000" cy="6858000"/>
          </a:xfrm>
          <a:prstGeom prst="rect">
            <a:avLst/>
          </a:prstGeom>
        </p:spPr>
      </p:pic>
      <p:sp>
        <p:nvSpPr>
          <p:cNvPr id="3" name="Footer Placeholder 2"/>
          <p:cNvSpPr>
            <a:spLocks noGrp="1"/>
          </p:cNvSpPr>
          <p:nvPr>
            <p:ph type="ftr" sz="quarter" idx="10"/>
          </p:nvPr>
        </p:nvSpPr>
        <p:spPr/>
        <p:txBody>
          <a:bodyPr/>
          <a:lstStyle/>
          <a:p>
            <a:r>
              <a:rPr lang="en-US"/>
              <a:t>APAG CODE OF BUSINESS STANDARDS AND PRINCIPLES</a:t>
            </a:r>
            <a:endParaRPr lang="en-US" dirty="0"/>
          </a:p>
        </p:txBody>
      </p:sp>
      <p:sp>
        <p:nvSpPr>
          <p:cNvPr id="4" name="Slide Number Placeholder 3"/>
          <p:cNvSpPr>
            <a:spLocks noGrp="1"/>
          </p:cNvSpPr>
          <p:nvPr>
            <p:ph type="sldNum" sz="quarter" idx="11"/>
          </p:nvPr>
        </p:nvSpPr>
        <p:spPr/>
        <p:txBody>
          <a:bodyPr/>
          <a:lstStyle/>
          <a:p>
            <a:fld id="{C39117F4-3E9F-4732-B846-71DDBC752BFB}" type="slidenum">
              <a:rPr lang="en-US" smtClean="0"/>
              <a:t>‹#›</a:t>
            </a:fld>
            <a:endParaRPr lang="en-US"/>
          </a:p>
        </p:txBody>
      </p:sp>
    </p:spTree>
    <p:extLst>
      <p:ext uri="{BB962C8B-B14F-4D97-AF65-F5344CB8AC3E}">
        <p14:creationId xmlns:p14="http://schemas.microsoft.com/office/powerpoint/2010/main" val="2601797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 Bullet Point Layou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450488"/>
            <a:ext cx="6660000" cy="720000"/>
          </a:xfrm>
        </p:spPr>
        <p:txBody>
          <a:bodyPr>
            <a:normAutofit/>
          </a:bodyPr>
          <a:lstStyle>
            <a:lvl1pPr algn="l">
              <a:defRPr sz="2400">
                <a:solidFill>
                  <a:srgbClr val="FF0000"/>
                </a:solidFill>
              </a:defRPr>
            </a:lvl1pPr>
          </a:lstStyle>
          <a:p>
            <a:r>
              <a:rPr lang="cs-CZ" dirty="0"/>
              <a:t>Title of the bullet point comparison</a:t>
            </a:r>
            <a:endParaRPr lang="de-CH" dirty="0"/>
          </a:p>
        </p:txBody>
      </p:sp>
      <p:sp>
        <p:nvSpPr>
          <p:cNvPr id="3" name="Inhaltsplatzhalter 2"/>
          <p:cNvSpPr>
            <a:spLocks noGrp="1"/>
          </p:cNvSpPr>
          <p:nvPr>
            <p:ph sz="half" idx="1" hasCustomPrompt="1"/>
          </p:nvPr>
        </p:nvSpPr>
        <p:spPr>
          <a:xfrm>
            <a:off x="457200" y="1600200"/>
            <a:ext cx="4038600" cy="4525963"/>
          </a:xfrm>
          <a:ln w="6350">
            <a:solidFill>
              <a:schemeClr val="bg1">
                <a:lumMod val="75000"/>
              </a:schemeClr>
            </a:solidFill>
          </a:ln>
        </p:spPr>
        <p:txBody>
          <a:bodyPr vert="horz" lIns="91440" tIns="45720" rIns="91440" bIns="45720" rtlCol="0">
            <a:normAutofit/>
          </a:bodyPr>
          <a:lstStyle>
            <a:lvl1pPr>
              <a:defRPr lang="de-DE" sz="2000" dirty="0" smtClean="0"/>
            </a:lvl1pPr>
            <a:lvl2pPr>
              <a:defRPr lang="de-DE" sz="1800" dirty="0" smtClean="0"/>
            </a:lvl2pPr>
            <a:lvl3pPr>
              <a:defRPr lang="de-DE" sz="1600" baseline="0" dirty="0" smtClean="0"/>
            </a:lvl3pPr>
            <a:lvl4pPr>
              <a:defRPr lang="de-DE" sz="1400" dirty="0" smtClean="0"/>
            </a:lvl4pPr>
            <a:lvl5pPr>
              <a:defRPr lang="de-CH" sz="1200" dirty="0"/>
            </a:lvl5pPr>
          </a:lstStyle>
          <a:p>
            <a:pPr lvl="0"/>
            <a:r>
              <a:rPr lang="cs-CZ" dirty="0"/>
              <a:t>1st level</a:t>
            </a:r>
            <a:endParaRPr lang="de-DE" dirty="0"/>
          </a:p>
          <a:p>
            <a:pPr lvl="1"/>
            <a:r>
              <a:rPr lang="cs-CZ" dirty="0"/>
              <a:t>2nd level</a:t>
            </a:r>
            <a:endParaRPr lang="de-DE" dirty="0"/>
          </a:p>
          <a:p>
            <a:pPr lvl="2"/>
            <a:r>
              <a:rPr lang="cs-CZ" dirty="0"/>
              <a:t>3rd level</a:t>
            </a:r>
            <a:endParaRPr lang="de-DE" dirty="0"/>
          </a:p>
          <a:p>
            <a:pPr lvl="3"/>
            <a:r>
              <a:rPr lang="cs-CZ" dirty="0"/>
              <a:t>4th level</a:t>
            </a:r>
            <a:endParaRPr lang="de-DE" dirty="0"/>
          </a:p>
          <a:p>
            <a:pPr lvl="4"/>
            <a:r>
              <a:rPr lang="cs-CZ" dirty="0"/>
              <a:t>5th level</a:t>
            </a:r>
            <a:endParaRPr lang="de-CH" dirty="0"/>
          </a:p>
        </p:txBody>
      </p:sp>
      <p:sp>
        <p:nvSpPr>
          <p:cNvPr id="4" name="Inhaltsplatzhalter 3"/>
          <p:cNvSpPr>
            <a:spLocks noGrp="1"/>
          </p:cNvSpPr>
          <p:nvPr>
            <p:ph sz="half" idx="2" hasCustomPrompt="1"/>
          </p:nvPr>
        </p:nvSpPr>
        <p:spPr>
          <a:xfrm>
            <a:off x="4648200" y="1600200"/>
            <a:ext cx="4038600" cy="4525963"/>
          </a:xfrm>
          <a:ln>
            <a:solidFill>
              <a:schemeClr val="bg1">
                <a:lumMod val="75000"/>
              </a:schemeClr>
            </a:solidFill>
          </a:ln>
        </p:spPr>
        <p:txBody>
          <a:bodyPr/>
          <a:lstStyle>
            <a:lvl1pPr>
              <a:defRPr sz="2000"/>
            </a:lvl1pPr>
            <a:lvl2pPr>
              <a:defRPr sz="1800"/>
            </a:lvl2pPr>
            <a:lvl3pPr>
              <a:defRPr sz="1600" baseline="0"/>
            </a:lvl3pPr>
            <a:lvl4pPr>
              <a:defRPr sz="1400"/>
            </a:lvl4pPr>
            <a:lvl5pPr>
              <a:defRPr sz="1200"/>
            </a:lvl5pPr>
            <a:lvl6pPr>
              <a:defRPr sz="1800"/>
            </a:lvl6pPr>
            <a:lvl7pPr>
              <a:defRPr sz="1800"/>
            </a:lvl7pPr>
            <a:lvl8pPr>
              <a:defRPr sz="1800"/>
            </a:lvl8pPr>
            <a:lvl9pPr>
              <a:defRPr sz="1800"/>
            </a:lvl9pPr>
          </a:lstStyle>
          <a:p>
            <a:pPr lvl="0"/>
            <a:r>
              <a:rPr lang="cs-CZ" dirty="0"/>
              <a:t>1st level</a:t>
            </a:r>
            <a:endParaRPr lang="de-DE" dirty="0"/>
          </a:p>
          <a:p>
            <a:pPr lvl="1"/>
            <a:r>
              <a:rPr lang="cs-CZ" dirty="0"/>
              <a:t>2nd level</a:t>
            </a:r>
            <a:endParaRPr lang="de-DE" dirty="0"/>
          </a:p>
          <a:p>
            <a:pPr lvl="2"/>
            <a:r>
              <a:rPr lang="cs-CZ" dirty="0"/>
              <a:t>3rd level</a:t>
            </a:r>
            <a:endParaRPr lang="de-DE" dirty="0"/>
          </a:p>
          <a:p>
            <a:pPr lvl="3"/>
            <a:r>
              <a:rPr lang="cs-CZ" dirty="0"/>
              <a:t>4th level</a:t>
            </a:r>
            <a:endParaRPr lang="de-DE" dirty="0"/>
          </a:p>
          <a:p>
            <a:pPr lvl="4"/>
            <a:r>
              <a:rPr lang="cs-CZ" dirty="0"/>
              <a:t>5th level</a:t>
            </a:r>
            <a:endParaRPr lang="de-CH" dirty="0"/>
          </a:p>
        </p:txBody>
      </p:sp>
      <p:sp>
        <p:nvSpPr>
          <p:cNvPr id="5" name="Footer Placeholder 4"/>
          <p:cNvSpPr>
            <a:spLocks noGrp="1"/>
          </p:cNvSpPr>
          <p:nvPr>
            <p:ph type="ftr" sz="quarter" idx="10"/>
          </p:nvPr>
        </p:nvSpPr>
        <p:spPr/>
        <p:txBody>
          <a:bodyPr/>
          <a:lstStyle/>
          <a:p>
            <a:r>
              <a:rPr lang="en-US"/>
              <a:t>APAG CODE OF BUSINESS STANDARDS AND PRINCIPLES</a:t>
            </a:r>
            <a:endParaRPr lang="en-US" dirty="0"/>
          </a:p>
        </p:txBody>
      </p:sp>
      <p:sp>
        <p:nvSpPr>
          <p:cNvPr id="6" name="Slide Number Placeholder 5"/>
          <p:cNvSpPr>
            <a:spLocks noGrp="1"/>
          </p:cNvSpPr>
          <p:nvPr>
            <p:ph type="sldNum" sz="quarter" idx="11"/>
          </p:nvPr>
        </p:nvSpPr>
        <p:spPr/>
        <p:txBody>
          <a:bodyPr/>
          <a:lstStyle/>
          <a:p>
            <a:fld id="{C39117F4-3E9F-4732-B846-71DDBC752BFB}" type="slidenum">
              <a:rPr lang="en-US" smtClean="0"/>
              <a:t>‹#›</a:t>
            </a:fld>
            <a:endParaRPr lang="en-US"/>
          </a:p>
        </p:txBody>
      </p:sp>
    </p:spTree>
    <p:extLst>
      <p:ext uri="{BB962C8B-B14F-4D97-AF65-F5344CB8AC3E}">
        <p14:creationId xmlns:p14="http://schemas.microsoft.com/office/powerpoint/2010/main" val="3320079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792288" y="4800600"/>
            <a:ext cx="5486400" cy="284584"/>
          </a:xfrm>
        </p:spPr>
        <p:txBody>
          <a:bodyPr anchor="b">
            <a:normAutofit/>
          </a:bodyPr>
          <a:lstStyle>
            <a:lvl1pPr algn="l">
              <a:defRPr sz="1200" b="1"/>
            </a:lvl1pPr>
          </a:lstStyle>
          <a:p>
            <a:r>
              <a:rPr lang="cs-CZ" dirty="0"/>
              <a:t>Title of the picture</a:t>
            </a:r>
            <a:endParaRPr lang="de-CH" dirty="0"/>
          </a:p>
        </p:txBody>
      </p:sp>
      <p:sp>
        <p:nvSpPr>
          <p:cNvPr id="3" name="Bildplatzhalter 2"/>
          <p:cNvSpPr>
            <a:spLocks noGrp="1"/>
          </p:cNvSpPr>
          <p:nvPr>
            <p:ph type="pic" idx="1" hasCustomPrompt="1"/>
          </p:nvPr>
        </p:nvSpPr>
        <p:spPr>
          <a:xfrm>
            <a:off x="1792288" y="612775"/>
            <a:ext cx="5486400" cy="4114800"/>
          </a:xfrm>
          <a:ln>
            <a:solidFill>
              <a:schemeClr val="bg1">
                <a:lumMod val="75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a:t>Picture</a:t>
            </a:r>
            <a:endParaRPr lang="de-CH" dirty="0"/>
          </a:p>
        </p:txBody>
      </p:sp>
      <p:sp>
        <p:nvSpPr>
          <p:cNvPr id="4" name="Textplatzhalter 3"/>
          <p:cNvSpPr>
            <a:spLocks noGrp="1"/>
          </p:cNvSpPr>
          <p:nvPr>
            <p:ph type="body" sz="half" idx="2"/>
          </p:nvPr>
        </p:nvSpPr>
        <p:spPr>
          <a:xfrm>
            <a:off x="1792288" y="5157192"/>
            <a:ext cx="5486400" cy="1015008"/>
          </a:xfrm>
          <a:ln>
            <a:solidFill>
              <a:schemeClr val="bg1">
                <a:lumMod val="75000"/>
              </a:schemeClr>
            </a:solidFill>
          </a:ln>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p>
            <a:r>
              <a:rPr lang="en-US"/>
              <a:t>APAG CODE OF BUSINESS STANDARDS AND PRINCIPLES</a:t>
            </a:r>
            <a:endParaRPr lang="en-US" dirty="0"/>
          </a:p>
        </p:txBody>
      </p:sp>
      <p:sp>
        <p:nvSpPr>
          <p:cNvPr id="6" name="Slide Number Placeholder 5"/>
          <p:cNvSpPr>
            <a:spLocks noGrp="1"/>
          </p:cNvSpPr>
          <p:nvPr>
            <p:ph type="sldNum" sz="quarter" idx="11"/>
          </p:nvPr>
        </p:nvSpPr>
        <p:spPr/>
        <p:txBody>
          <a:bodyPr/>
          <a:lstStyle/>
          <a:p>
            <a:fld id="{C39117F4-3E9F-4732-B846-71DDBC752BFB}" type="slidenum">
              <a:rPr lang="en-US" smtClean="0"/>
              <a:t>‹#›</a:t>
            </a:fld>
            <a:endParaRPr lang="en-US"/>
          </a:p>
        </p:txBody>
      </p:sp>
    </p:spTree>
    <p:extLst>
      <p:ext uri="{BB962C8B-B14F-4D97-AF65-F5344CB8AC3E}">
        <p14:creationId xmlns:p14="http://schemas.microsoft.com/office/powerpoint/2010/main" val="3352542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Layout">
    <p:spTree>
      <p:nvGrpSpPr>
        <p:cNvPr id="1" name=""/>
        <p:cNvGrpSpPr/>
        <p:nvPr/>
      </p:nvGrpSpPr>
      <p:grpSpPr>
        <a:xfrm>
          <a:off x="0" y="0"/>
          <a:ext cx="0" cy="0"/>
          <a:chOff x="0" y="0"/>
          <a:chExt cx="0" cy="0"/>
        </a:xfrm>
      </p:grpSpPr>
      <p:sp>
        <p:nvSpPr>
          <p:cNvPr id="15" name="Inhaltsplatzhalter 2"/>
          <p:cNvSpPr>
            <a:spLocks noGrp="1"/>
          </p:cNvSpPr>
          <p:nvPr>
            <p:ph idx="1" hasCustomPrompt="1"/>
          </p:nvPr>
        </p:nvSpPr>
        <p:spPr>
          <a:xfrm>
            <a:off x="457200" y="1556792"/>
            <a:ext cx="8229600" cy="4569371"/>
          </a:xfrm>
          <a:ln w="6350">
            <a:solidFill>
              <a:schemeClr val="tx1"/>
            </a:solidFill>
          </a:ln>
        </p:spPr>
        <p:txBody>
          <a:bodyPr/>
          <a:lstStyle>
            <a:lvl1pPr marL="0" indent="0">
              <a:buSzPct val="50000"/>
              <a:buNone/>
              <a:defRPr sz="2000" baseline="0"/>
            </a:lvl1pPr>
            <a:lvl2pPr>
              <a:buSzPct val="50000"/>
              <a:defRPr sz="2000"/>
            </a:lvl2pPr>
            <a:lvl3pPr>
              <a:buSzPct val="50000"/>
              <a:defRPr sz="1600"/>
            </a:lvl3pPr>
            <a:lvl4pPr>
              <a:buSzPct val="50000"/>
              <a:defRPr sz="1400"/>
            </a:lvl4pPr>
            <a:lvl5pPr>
              <a:buSzPct val="50000"/>
              <a:defRPr sz="1200"/>
            </a:lvl5pPr>
          </a:lstStyle>
          <a:p>
            <a:pPr lvl="0"/>
            <a:r>
              <a:rPr lang="de-CH" dirty="0"/>
              <a:t>Text </a:t>
            </a:r>
            <a:r>
              <a:rPr lang="de-CH" dirty="0" err="1"/>
              <a:t>body</a:t>
            </a:r>
            <a:endParaRPr lang="de-CH" dirty="0"/>
          </a:p>
        </p:txBody>
      </p:sp>
      <p:sp>
        <p:nvSpPr>
          <p:cNvPr id="16" name="Title 15"/>
          <p:cNvSpPr>
            <a:spLocks noGrp="1"/>
          </p:cNvSpPr>
          <p:nvPr>
            <p:ph type="title" hasCustomPrompt="1"/>
          </p:nvPr>
        </p:nvSpPr>
        <p:spPr/>
        <p:txBody>
          <a:bodyPr/>
          <a:lstStyle>
            <a:lvl1pPr>
              <a:defRPr/>
            </a:lvl1pPr>
          </a:lstStyle>
          <a:p>
            <a:r>
              <a:rPr lang="de-DE" dirty="0"/>
              <a:t>Title </a:t>
            </a:r>
            <a:r>
              <a:rPr lang="de-DE" dirty="0" err="1"/>
              <a:t>of</a:t>
            </a:r>
            <a:r>
              <a:rPr lang="de-DE" dirty="0"/>
              <a:t> </a:t>
            </a:r>
            <a:r>
              <a:rPr lang="de-DE" dirty="0" err="1"/>
              <a:t>the</a:t>
            </a:r>
            <a:r>
              <a:rPr lang="de-DE" dirty="0"/>
              <a:t> </a:t>
            </a:r>
            <a:r>
              <a:rPr lang="de-DE" dirty="0" err="1"/>
              <a:t>text</a:t>
            </a:r>
            <a:r>
              <a:rPr lang="de-DE" dirty="0"/>
              <a:t> </a:t>
            </a:r>
            <a:r>
              <a:rPr lang="de-DE" dirty="0" err="1"/>
              <a:t>body</a:t>
            </a:r>
            <a:endParaRPr lang="en-US" dirty="0"/>
          </a:p>
        </p:txBody>
      </p:sp>
      <p:sp>
        <p:nvSpPr>
          <p:cNvPr id="2" name="Footer Placeholder 1"/>
          <p:cNvSpPr>
            <a:spLocks noGrp="1"/>
          </p:cNvSpPr>
          <p:nvPr>
            <p:ph type="ftr" sz="quarter" idx="10"/>
          </p:nvPr>
        </p:nvSpPr>
        <p:spPr/>
        <p:txBody>
          <a:bodyPr/>
          <a:lstStyle/>
          <a:p>
            <a:r>
              <a:rPr lang="en-US"/>
              <a:t>APAG CODE OF BUSINESS STANDARDS AND PRINCIPLES</a:t>
            </a:r>
            <a:endParaRPr lang="en-US" dirty="0"/>
          </a:p>
        </p:txBody>
      </p:sp>
      <p:sp>
        <p:nvSpPr>
          <p:cNvPr id="3" name="Slide Number Placeholder 2"/>
          <p:cNvSpPr>
            <a:spLocks noGrp="1"/>
          </p:cNvSpPr>
          <p:nvPr>
            <p:ph type="sldNum" sz="quarter" idx="11"/>
          </p:nvPr>
        </p:nvSpPr>
        <p:spPr/>
        <p:txBody>
          <a:bodyPr/>
          <a:lstStyle/>
          <a:p>
            <a:fld id="{C39117F4-3E9F-4732-B846-71DDBC752BFB}" type="slidenum">
              <a:rPr lang="en-US" smtClean="0"/>
              <a:t>‹#›</a:t>
            </a:fld>
            <a:endParaRPr lang="en-US"/>
          </a:p>
        </p:txBody>
      </p:sp>
    </p:spTree>
    <p:extLst>
      <p:ext uri="{BB962C8B-B14F-4D97-AF65-F5344CB8AC3E}">
        <p14:creationId xmlns:p14="http://schemas.microsoft.com/office/powerpoint/2010/main" val="311907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ullet Point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448536"/>
            <a:ext cx="6660000" cy="720000"/>
          </a:xfrm>
        </p:spPr>
        <p:txBody>
          <a:bodyPr>
            <a:normAutofit/>
          </a:bodyPr>
          <a:lstStyle>
            <a:lvl1pPr algn="l">
              <a:defRPr sz="2400">
                <a:solidFill>
                  <a:srgbClr val="FF0000"/>
                </a:solidFill>
              </a:defRPr>
            </a:lvl1pPr>
          </a:lstStyle>
          <a:p>
            <a:r>
              <a:rPr lang="cs-CZ" dirty="0"/>
              <a:t>Title of the bullet point text</a:t>
            </a:r>
            <a:endParaRPr lang="de-CH" dirty="0"/>
          </a:p>
        </p:txBody>
      </p:sp>
      <p:sp>
        <p:nvSpPr>
          <p:cNvPr id="3" name="Inhaltsplatzhalter 2"/>
          <p:cNvSpPr>
            <a:spLocks noGrp="1"/>
          </p:cNvSpPr>
          <p:nvPr>
            <p:ph idx="1" hasCustomPrompt="1"/>
          </p:nvPr>
        </p:nvSpPr>
        <p:spPr>
          <a:xfrm>
            <a:off x="457200" y="1556792"/>
            <a:ext cx="8229600" cy="4569371"/>
          </a:xfrm>
          <a:ln w="6350">
            <a:solidFill>
              <a:schemeClr val="tx1"/>
            </a:solidFill>
          </a:ln>
        </p:spPr>
        <p:txBody>
          <a:bodyPr/>
          <a:lstStyle>
            <a:lvl1pPr>
              <a:buSzPct val="50000"/>
              <a:defRPr sz="2000"/>
            </a:lvl1pPr>
            <a:lvl2pPr>
              <a:buSzPct val="50000"/>
              <a:defRPr sz="2000"/>
            </a:lvl2pPr>
            <a:lvl3pPr>
              <a:buSzPct val="50000"/>
              <a:defRPr sz="1600"/>
            </a:lvl3pPr>
            <a:lvl4pPr>
              <a:buSzPct val="50000"/>
              <a:defRPr sz="1400"/>
            </a:lvl4pPr>
            <a:lvl5pPr>
              <a:buSzPct val="50000"/>
              <a:defRPr sz="1200"/>
            </a:lvl5pPr>
          </a:lstStyle>
          <a:p>
            <a:pPr lvl="0"/>
            <a:r>
              <a:rPr lang="cs-CZ" dirty="0"/>
              <a:t>1st level</a:t>
            </a:r>
            <a:endParaRPr lang="de-DE" dirty="0"/>
          </a:p>
          <a:p>
            <a:pPr lvl="1"/>
            <a:r>
              <a:rPr lang="cs-CZ" dirty="0"/>
              <a:t>2nd level</a:t>
            </a:r>
            <a:endParaRPr lang="de-DE" dirty="0"/>
          </a:p>
          <a:p>
            <a:pPr lvl="2"/>
            <a:r>
              <a:rPr lang="cs-CZ" dirty="0"/>
              <a:t>3rd level</a:t>
            </a:r>
            <a:endParaRPr lang="de-DE" dirty="0"/>
          </a:p>
          <a:p>
            <a:pPr lvl="3"/>
            <a:r>
              <a:rPr lang="cs-CZ" dirty="0"/>
              <a:t>4th level</a:t>
            </a:r>
            <a:endParaRPr lang="de-DE" dirty="0"/>
          </a:p>
          <a:p>
            <a:pPr lvl="4"/>
            <a:r>
              <a:rPr lang="cs-CZ" dirty="0"/>
              <a:t>5th level</a:t>
            </a:r>
            <a:endParaRPr lang="de-CH" dirty="0"/>
          </a:p>
        </p:txBody>
      </p:sp>
      <p:sp>
        <p:nvSpPr>
          <p:cNvPr id="4" name="Footer Placeholder 3"/>
          <p:cNvSpPr>
            <a:spLocks noGrp="1"/>
          </p:cNvSpPr>
          <p:nvPr>
            <p:ph type="ftr" sz="quarter" idx="10"/>
          </p:nvPr>
        </p:nvSpPr>
        <p:spPr/>
        <p:txBody>
          <a:bodyPr/>
          <a:lstStyle/>
          <a:p>
            <a:r>
              <a:rPr lang="en-US"/>
              <a:t>APAG CODE OF BUSINESS STANDARDS AND PRINCIPLES</a:t>
            </a:r>
            <a:endParaRPr lang="en-US" dirty="0"/>
          </a:p>
        </p:txBody>
      </p:sp>
      <p:sp>
        <p:nvSpPr>
          <p:cNvPr id="5" name="Slide Number Placeholder 4"/>
          <p:cNvSpPr>
            <a:spLocks noGrp="1"/>
          </p:cNvSpPr>
          <p:nvPr>
            <p:ph type="sldNum" sz="quarter" idx="11"/>
          </p:nvPr>
        </p:nvSpPr>
        <p:spPr/>
        <p:txBody>
          <a:bodyPr/>
          <a:lstStyle/>
          <a:p>
            <a:fld id="{C39117F4-3E9F-4732-B846-71DDBC752BFB}" type="slidenum">
              <a:rPr lang="en-US" smtClean="0"/>
              <a:t>‹#›</a:t>
            </a:fld>
            <a:endParaRPr lang="en-US"/>
          </a:p>
        </p:txBody>
      </p:sp>
    </p:spTree>
    <p:extLst>
      <p:ext uri="{BB962C8B-B14F-4D97-AF65-F5344CB8AC3E}">
        <p14:creationId xmlns:p14="http://schemas.microsoft.com/office/powerpoint/2010/main" val="3934405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PAG-CoSyst Layout 1">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462604"/>
            <a:ext cx="6660000" cy="720000"/>
          </a:xfrm>
        </p:spPr>
        <p:txBody>
          <a:bodyPr>
            <a:normAutofit/>
          </a:bodyPr>
          <a:lstStyle>
            <a:lvl1pPr>
              <a:defRPr sz="2400"/>
            </a:lvl1pPr>
          </a:lstStyle>
          <a:p>
            <a:r>
              <a:rPr lang="cs-CZ" dirty="0"/>
              <a:t>Title</a:t>
            </a:r>
            <a:endParaRPr lang="de-CH" dirty="0"/>
          </a:p>
        </p:txBody>
      </p:sp>
      <p:sp>
        <p:nvSpPr>
          <p:cNvPr id="10" name="Textplatzhalter 2"/>
          <p:cNvSpPr>
            <a:spLocks noGrp="1"/>
          </p:cNvSpPr>
          <p:nvPr>
            <p:ph type="body" idx="1" hasCustomPrompt="1"/>
          </p:nvPr>
        </p:nvSpPr>
        <p:spPr>
          <a:xfrm>
            <a:off x="457200" y="1535113"/>
            <a:ext cx="4040188" cy="273600"/>
          </a:xfrm>
          <a:solidFill>
            <a:schemeClr val="bg1">
              <a:lumMod val="75000"/>
            </a:schemeClr>
          </a:solidFill>
          <a:ln>
            <a:noFill/>
          </a:ln>
        </p:spPr>
        <p:txBody>
          <a:bodyPr anchor="b">
            <a:no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Title</a:t>
            </a:r>
            <a:endParaRPr lang="de-DE" dirty="0"/>
          </a:p>
        </p:txBody>
      </p:sp>
      <p:sp>
        <p:nvSpPr>
          <p:cNvPr id="11" name="Inhaltsplatzhalter 3"/>
          <p:cNvSpPr>
            <a:spLocks noGrp="1"/>
          </p:cNvSpPr>
          <p:nvPr>
            <p:ph sz="half" idx="2" hasCustomPrompt="1"/>
          </p:nvPr>
        </p:nvSpPr>
        <p:spPr>
          <a:xfrm>
            <a:off x="457200" y="1815830"/>
            <a:ext cx="4040188" cy="1152000"/>
          </a:xfrm>
          <a:solidFill>
            <a:schemeClr val="bg1">
              <a:lumMod val="85000"/>
            </a:schemeClr>
          </a:solidFill>
          <a:ln>
            <a:noFill/>
          </a:ln>
        </p:spPr>
        <p:txBody>
          <a:bodyPr/>
          <a:lstStyle>
            <a:lvl1pPr>
              <a:defRPr sz="1400"/>
            </a:lvl1pPr>
            <a:lvl2pPr>
              <a:defRPr sz="1200"/>
            </a:lvl2pPr>
            <a:lvl3pPr>
              <a:defRPr sz="1050"/>
            </a:lvl3pPr>
            <a:lvl4pPr>
              <a:defRPr sz="1600"/>
            </a:lvl4pPr>
            <a:lvl5pPr>
              <a:defRPr sz="1600"/>
            </a:lvl5pPr>
            <a:lvl6pPr>
              <a:defRPr sz="1600"/>
            </a:lvl6pPr>
            <a:lvl7pPr>
              <a:defRPr sz="1600"/>
            </a:lvl7pPr>
            <a:lvl8pPr>
              <a:defRPr sz="1600"/>
            </a:lvl8pPr>
            <a:lvl9pPr>
              <a:defRPr sz="1600"/>
            </a:lvl9pPr>
          </a:lstStyle>
          <a:p>
            <a:pPr lvl="0"/>
            <a:r>
              <a:rPr lang="cs-CZ" dirty="0"/>
              <a:t>1st level</a:t>
            </a:r>
            <a:endParaRPr lang="de-DE" dirty="0"/>
          </a:p>
          <a:p>
            <a:pPr lvl="1"/>
            <a:r>
              <a:rPr lang="cs-CZ" dirty="0"/>
              <a:t>2nd level</a:t>
            </a:r>
            <a:endParaRPr lang="de-DE" dirty="0"/>
          </a:p>
        </p:txBody>
      </p:sp>
      <p:sp>
        <p:nvSpPr>
          <p:cNvPr id="12" name="Textplatzhalter 2"/>
          <p:cNvSpPr>
            <a:spLocks noGrp="1"/>
          </p:cNvSpPr>
          <p:nvPr>
            <p:ph type="body" idx="13" hasCustomPrompt="1"/>
          </p:nvPr>
        </p:nvSpPr>
        <p:spPr>
          <a:xfrm>
            <a:off x="4708276" y="1534847"/>
            <a:ext cx="4040188" cy="273600"/>
          </a:xfrm>
          <a:solidFill>
            <a:schemeClr val="bg1">
              <a:lumMod val="75000"/>
            </a:schemeClr>
          </a:solidFill>
          <a:ln>
            <a:noFill/>
          </a:ln>
        </p:spPr>
        <p:txBody>
          <a:bodyPr anchor="b">
            <a:no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Title</a:t>
            </a:r>
            <a:endParaRPr lang="de-DE" dirty="0"/>
          </a:p>
        </p:txBody>
      </p:sp>
      <p:sp>
        <p:nvSpPr>
          <p:cNvPr id="13" name="Inhaltsplatzhalter 3"/>
          <p:cNvSpPr>
            <a:spLocks noGrp="1"/>
          </p:cNvSpPr>
          <p:nvPr>
            <p:ph sz="half" idx="14" hasCustomPrompt="1"/>
          </p:nvPr>
        </p:nvSpPr>
        <p:spPr>
          <a:xfrm>
            <a:off x="4708276" y="1815564"/>
            <a:ext cx="4040188" cy="1152000"/>
          </a:xfrm>
          <a:solidFill>
            <a:schemeClr val="bg1">
              <a:lumMod val="85000"/>
            </a:schemeClr>
          </a:solidFill>
          <a:ln>
            <a:noFill/>
          </a:ln>
        </p:spPr>
        <p:txBody>
          <a:bodyPr/>
          <a:lstStyle>
            <a:lvl1pPr>
              <a:defRPr sz="1400"/>
            </a:lvl1pPr>
            <a:lvl2pPr>
              <a:defRPr sz="1200"/>
            </a:lvl2pPr>
            <a:lvl3pPr>
              <a:defRPr sz="1050"/>
            </a:lvl3pPr>
            <a:lvl4pPr>
              <a:defRPr sz="1600"/>
            </a:lvl4pPr>
            <a:lvl5pPr>
              <a:defRPr sz="1600"/>
            </a:lvl5pPr>
            <a:lvl6pPr>
              <a:defRPr sz="1600"/>
            </a:lvl6pPr>
            <a:lvl7pPr>
              <a:defRPr sz="1600"/>
            </a:lvl7pPr>
            <a:lvl8pPr>
              <a:defRPr sz="1600"/>
            </a:lvl8pPr>
            <a:lvl9pPr>
              <a:defRPr sz="1600"/>
            </a:lvl9pPr>
          </a:lstStyle>
          <a:p>
            <a:pPr lvl="0"/>
            <a:r>
              <a:rPr lang="cs-CZ" dirty="0"/>
              <a:t>1st level</a:t>
            </a:r>
            <a:endParaRPr lang="de-DE" dirty="0"/>
          </a:p>
          <a:p>
            <a:pPr lvl="1"/>
            <a:r>
              <a:rPr lang="cs-CZ" dirty="0"/>
              <a:t>2nd level</a:t>
            </a:r>
            <a:endParaRPr lang="de-DE" dirty="0"/>
          </a:p>
        </p:txBody>
      </p:sp>
      <p:sp>
        <p:nvSpPr>
          <p:cNvPr id="14" name="Textplatzhalter 2"/>
          <p:cNvSpPr>
            <a:spLocks noGrp="1"/>
          </p:cNvSpPr>
          <p:nvPr>
            <p:ph type="body" idx="15" hasCustomPrompt="1"/>
          </p:nvPr>
        </p:nvSpPr>
        <p:spPr>
          <a:xfrm>
            <a:off x="460228" y="3162037"/>
            <a:ext cx="8288235" cy="273600"/>
          </a:xfrm>
          <a:solidFill>
            <a:schemeClr val="bg1">
              <a:lumMod val="75000"/>
            </a:schemeClr>
          </a:solidFill>
          <a:ln>
            <a:noFill/>
          </a:ln>
        </p:spPr>
        <p:txBody>
          <a:bodyPr anchor="b">
            <a:no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Title</a:t>
            </a:r>
            <a:endParaRPr lang="de-DE" dirty="0"/>
          </a:p>
        </p:txBody>
      </p:sp>
      <p:sp>
        <p:nvSpPr>
          <p:cNvPr id="15" name="Inhaltsplatzhalter 3"/>
          <p:cNvSpPr>
            <a:spLocks noGrp="1"/>
          </p:cNvSpPr>
          <p:nvPr>
            <p:ph sz="half" idx="16" hasCustomPrompt="1"/>
          </p:nvPr>
        </p:nvSpPr>
        <p:spPr>
          <a:xfrm>
            <a:off x="460228" y="3442754"/>
            <a:ext cx="8288235" cy="1152000"/>
          </a:xfrm>
          <a:solidFill>
            <a:schemeClr val="bg1">
              <a:lumMod val="85000"/>
            </a:schemeClr>
          </a:solidFill>
          <a:ln>
            <a:noFill/>
          </a:ln>
        </p:spPr>
        <p:txBody>
          <a:bodyPr/>
          <a:lstStyle>
            <a:lvl1pPr>
              <a:defRPr sz="1400"/>
            </a:lvl1pPr>
            <a:lvl2pPr>
              <a:defRPr sz="1200"/>
            </a:lvl2pPr>
            <a:lvl3pPr>
              <a:defRPr sz="1000"/>
            </a:lvl3pPr>
            <a:lvl4pPr>
              <a:defRPr sz="1600"/>
            </a:lvl4pPr>
            <a:lvl5pPr>
              <a:defRPr sz="1600"/>
            </a:lvl5pPr>
            <a:lvl6pPr>
              <a:defRPr sz="1600"/>
            </a:lvl6pPr>
            <a:lvl7pPr>
              <a:defRPr sz="1600"/>
            </a:lvl7pPr>
            <a:lvl8pPr>
              <a:defRPr sz="1600"/>
            </a:lvl8pPr>
            <a:lvl9pPr>
              <a:defRPr sz="1600"/>
            </a:lvl9pPr>
          </a:lstStyle>
          <a:p>
            <a:pPr lvl="0"/>
            <a:r>
              <a:rPr lang="cs-CZ" dirty="0"/>
              <a:t>1st level</a:t>
            </a:r>
            <a:endParaRPr lang="de-DE" dirty="0"/>
          </a:p>
          <a:p>
            <a:pPr lvl="1"/>
            <a:r>
              <a:rPr lang="cs-CZ" dirty="0"/>
              <a:t>2nd level</a:t>
            </a:r>
            <a:endParaRPr lang="de-DE" dirty="0"/>
          </a:p>
        </p:txBody>
      </p:sp>
      <p:sp>
        <p:nvSpPr>
          <p:cNvPr id="16" name="Textplatzhalter 2"/>
          <p:cNvSpPr>
            <a:spLocks noGrp="1"/>
          </p:cNvSpPr>
          <p:nvPr>
            <p:ph type="body" idx="17" hasCustomPrompt="1"/>
          </p:nvPr>
        </p:nvSpPr>
        <p:spPr>
          <a:xfrm>
            <a:off x="460229" y="4776349"/>
            <a:ext cx="8288235" cy="273600"/>
          </a:xfrm>
          <a:solidFill>
            <a:schemeClr val="bg1">
              <a:lumMod val="75000"/>
            </a:schemeClr>
          </a:solidFill>
          <a:ln>
            <a:noFill/>
          </a:ln>
        </p:spPr>
        <p:txBody>
          <a:bodyPr anchor="b">
            <a:no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Title</a:t>
            </a:r>
            <a:endParaRPr lang="de-DE" dirty="0"/>
          </a:p>
        </p:txBody>
      </p:sp>
      <p:sp>
        <p:nvSpPr>
          <p:cNvPr id="17" name="Inhaltsplatzhalter 3"/>
          <p:cNvSpPr>
            <a:spLocks noGrp="1"/>
          </p:cNvSpPr>
          <p:nvPr>
            <p:ph sz="half" idx="18" hasCustomPrompt="1"/>
          </p:nvPr>
        </p:nvSpPr>
        <p:spPr>
          <a:xfrm>
            <a:off x="460229" y="5057066"/>
            <a:ext cx="8288235" cy="1152000"/>
          </a:xfrm>
          <a:solidFill>
            <a:schemeClr val="bg1">
              <a:lumMod val="85000"/>
            </a:schemeClr>
          </a:solidFill>
          <a:ln>
            <a:noFill/>
          </a:ln>
        </p:spPr>
        <p:txBody>
          <a:bodyPr/>
          <a:lstStyle>
            <a:lvl1pPr>
              <a:defRPr sz="1200"/>
            </a:lvl1pPr>
            <a:lvl2pPr>
              <a:defRPr sz="1200"/>
            </a:lvl2pPr>
            <a:lvl3pPr>
              <a:defRPr sz="1000"/>
            </a:lvl3pPr>
            <a:lvl4pPr>
              <a:defRPr sz="1600"/>
            </a:lvl4pPr>
            <a:lvl5pPr>
              <a:defRPr sz="1600"/>
            </a:lvl5pPr>
            <a:lvl6pPr>
              <a:defRPr sz="1600"/>
            </a:lvl6pPr>
            <a:lvl7pPr>
              <a:defRPr sz="1600"/>
            </a:lvl7pPr>
            <a:lvl8pPr>
              <a:defRPr sz="1600"/>
            </a:lvl8pPr>
            <a:lvl9pPr>
              <a:defRPr sz="1600"/>
            </a:lvl9pPr>
          </a:lstStyle>
          <a:p>
            <a:pPr lvl="0"/>
            <a:r>
              <a:rPr lang="cs-CZ" dirty="0"/>
              <a:t>1st level</a:t>
            </a:r>
            <a:endParaRPr lang="de-DE" dirty="0"/>
          </a:p>
          <a:p>
            <a:pPr lvl="1"/>
            <a:r>
              <a:rPr lang="cs-CZ" dirty="0"/>
              <a:t>2nd level</a:t>
            </a:r>
            <a:endParaRPr lang="de-DE" dirty="0"/>
          </a:p>
        </p:txBody>
      </p:sp>
      <p:sp>
        <p:nvSpPr>
          <p:cNvPr id="3" name="Footer Placeholder 2"/>
          <p:cNvSpPr>
            <a:spLocks noGrp="1"/>
          </p:cNvSpPr>
          <p:nvPr>
            <p:ph type="ftr" sz="quarter" idx="19"/>
          </p:nvPr>
        </p:nvSpPr>
        <p:spPr/>
        <p:txBody>
          <a:bodyPr/>
          <a:lstStyle/>
          <a:p>
            <a:r>
              <a:rPr lang="en-US"/>
              <a:t>APAG CODE OF BUSINESS STANDARDS AND PRINCIPLES</a:t>
            </a:r>
            <a:endParaRPr lang="en-US" dirty="0"/>
          </a:p>
        </p:txBody>
      </p:sp>
      <p:sp>
        <p:nvSpPr>
          <p:cNvPr id="4" name="Slide Number Placeholder 3"/>
          <p:cNvSpPr>
            <a:spLocks noGrp="1"/>
          </p:cNvSpPr>
          <p:nvPr>
            <p:ph type="sldNum" sz="quarter" idx="20"/>
          </p:nvPr>
        </p:nvSpPr>
        <p:spPr/>
        <p:txBody>
          <a:bodyPr/>
          <a:lstStyle/>
          <a:p>
            <a:fld id="{C39117F4-3E9F-4732-B846-71DDBC752BFB}" type="slidenum">
              <a:rPr lang="en-US" smtClean="0"/>
              <a:t>‹#›</a:t>
            </a:fld>
            <a:endParaRPr lang="en-US"/>
          </a:p>
        </p:txBody>
      </p:sp>
    </p:spTree>
    <p:extLst>
      <p:ext uri="{BB962C8B-B14F-4D97-AF65-F5344CB8AC3E}">
        <p14:creationId xmlns:p14="http://schemas.microsoft.com/office/powerpoint/2010/main" val="4011501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PAG-CoSyst Layout 2">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rmAutofit/>
          </a:bodyPr>
          <a:lstStyle>
            <a:lvl1pPr>
              <a:defRPr sz="2400"/>
            </a:lvl1pPr>
          </a:lstStyle>
          <a:p>
            <a:r>
              <a:rPr lang="cs-CZ" dirty="0"/>
              <a:t>Title</a:t>
            </a:r>
            <a:endParaRPr lang="de-CH" dirty="0"/>
          </a:p>
        </p:txBody>
      </p:sp>
      <p:sp>
        <p:nvSpPr>
          <p:cNvPr id="11" name="Textplatzhalter 2"/>
          <p:cNvSpPr>
            <a:spLocks noGrp="1"/>
          </p:cNvSpPr>
          <p:nvPr>
            <p:ph type="body" idx="13" hasCustomPrompt="1"/>
          </p:nvPr>
        </p:nvSpPr>
        <p:spPr>
          <a:xfrm>
            <a:off x="467544" y="1369684"/>
            <a:ext cx="8280920" cy="273600"/>
          </a:xfrm>
          <a:solidFill>
            <a:schemeClr val="bg1">
              <a:lumMod val="75000"/>
            </a:schemeClr>
          </a:solidFill>
          <a:ln>
            <a:noFill/>
          </a:ln>
        </p:spPr>
        <p:txBody>
          <a:bodyPr anchor="b">
            <a:no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Title</a:t>
            </a:r>
            <a:endParaRPr lang="de-DE" dirty="0"/>
          </a:p>
        </p:txBody>
      </p:sp>
      <p:sp>
        <p:nvSpPr>
          <p:cNvPr id="12" name="Inhaltsplatzhalter 3"/>
          <p:cNvSpPr>
            <a:spLocks noGrp="1"/>
          </p:cNvSpPr>
          <p:nvPr>
            <p:ph sz="half" idx="14" hasCustomPrompt="1"/>
          </p:nvPr>
        </p:nvSpPr>
        <p:spPr>
          <a:xfrm>
            <a:off x="467544" y="1650135"/>
            <a:ext cx="8280920" cy="1220400"/>
          </a:xfrm>
          <a:solidFill>
            <a:schemeClr val="bg1">
              <a:lumMod val="85000"/>
            </a:schemeClr>
          </a:solidFill>
          <a:ln>
            <a:noFill/>
          </a:ln>
        </p:spPr>
        <p:txBody>
          <a:bodyPr/>
          <a:lstStyle>
            <a:lvl1pPr>
              <a:defRPr sz="1400"/>
            </a:lvl1pPr>
            <a:lvl2pPr>
              <a:defRPr sz="1200"/>
            </a:lvl2pPr>
            <a:lvl3pPr>
              <a:defRPr sz="1000"/>
            </a:lvl3pPr>
            <a:lvl4pPr>
              <a:defRPr sz="1600"/>
            </a:lvl4pPr>
            <a:lvl5pPr>
              <a:defRPr sz="1600"/>
            </a:lvl5pPr>
            <a:lvl6pPr>
              <a:defRPr sz="1600"/>
            </a:lvl6pPr>
            <a:lvl7pPr>
              <a:defRPr sz="1600"/>
            </a:lvl7pPr>
            <a:lvl8pPr>
              <a:defRPr sz="1600"/>
            </a:lvl8pPr>
            <a:lvl9pPr>
              <a:defRPr sz="1600"/>
            </a:lvl9pPr>
          </a:lstStyle>
          <a:p>
            <a:pPr lvl="0"/>
            <a:r>
              <a:rPr lang="cs-CZ" dirty="0"/>
              <a:t>1st level</a:t>
            </a:r>
            <a:endParaRPr lang="de-DE" dirty="0"/>
          </a:p>
          <a:p>
            <a:pPr lvl="1"/>
            <a:r>
              <a:rPr lang="cs-CZ" dirty="0"/>
              <a:t>2nd level</a:t>
            </a:r>
            <a:endParaRPr lang="de-DE" dirty="0"/>
          </a:p>
        </p:txBody>
      </p:sp>
      <p:sp>
        <p:nvSpPr>
          <p:cNvPr id="13" name="Textplatzhalter 2"/>
          <p:cNvSpPr>
            <a:spLocks noGrp="1"/>
          </p:cNvSpPr>
          <p:nvPr>
            <p:ph type="body" idx="15" hasCustomPrompt="1"/>
          </p:nvPr>
        </p:nvSpPr>
        <p:spPr>
          <a:xfrm>
            <a:off x="467544" y="3128483"/>
            <a:ext cx="8280920" cy="273600"/>
          </a:xfrm>
          <a:solidFill>
            <a:schemeClr val="bg1">
              <a:lumMod val="75000"/>
            </a:schemeClr>
          </a:solidFill>
          <a:ln>
            <a:noFill/>
          </a:ln>
        </p:spPr>
        <p:txBody>
          <a:bodyPr anchor="b">
            <a:no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Title</a:t>
            </a:r>
            <a:endParaRPr lang="de-DE" dirty="0"/>
          </a:p>
        </p:txBody>
      </p:sp>
      <p:sp>
        <p:nvSpPr>
          <p:cNvPr id="14" name="Inhaltsplatzhalter 3"/>
          <p:cNvSpPr>
            <a:spLocks noGrp="1"/>
          </p:cNvSpPr>
          <p:nvPr>
            <p:ph sz="half" idx="16" hasCustomPrompt="1"/>
          </p:nvPr>
        </p:nvSpPr>
        <p:spPr>
          <a:xfrm>
            <a:off x="467544" y="3408934"/>
            <a:ext cx="8280920" cy="1220400"/>
          </a:xfrm>
          <a:solidFill>
            <a:schemeClr val="bg1">
              <a:lumMod val="85000"/>
            </a:schemeClr>
          </a:solidFill>
          <a:ln>
            <a:noFill/>
          </a:ln>
        </p:spPr>
        <p:txBody>
          <a:bodyPr/>
          <a:lstStyle>
            <a:lvl1pPr>
              <a:defRPr sz="1400"/>
            </a:lvl1pPr>
            <a:lvl2pPr>
              <a:defRPr sz="1200"/>
            </a:lvl2pPr>
            <a:lvl3pPr>
              <a:defRPr sz="1000"/>
            </a:lvl3pPr>
            <a:lvl4pPr>
              <a:defRPr sz="1600"/>
            </a:lvl4pPr>
            <a:lvl5pPr>
              <a:defRPr sz="1600"/>
            </a:lvl5pPr>
            <a:lvl6pPr>
              <a:defRPr sz="1600"/>
            </a:lvl6pPr>
            <a:lvl7pPr>
              <a:defRPr sz="1600"/>
            </a:lvl7pPr>
            <a:lvl8pPr>
              <a:defRPr sz="1600"/>
            </a:lvl8pPr>
            <a:lvl9pPr>
              <a:defRPr sz="1600"/>
            </a:lvl9pPr>
          </a:lstStyle>
          <a:p>
            <a:pPr lvl="0"/>
            <a:r>
              <a:rPr lang="cs-CZ" dirty="0"/>
              <a:t>1st level</a:t>
            </a:r>
            <a:endParaRPr lang="de-DE" dirty="0"/>
          </a:p>
          <a:p>
            <a:pPr lvl="1"/>
            <a:r>
              <a:rPr lang="cs-CZ" dirty="0"/>
              <a:t>2nd level</a:t>
            </a:r>
            <a:endParaRPr lang="de-DE" dirty="0"/>
          </a:p>
        </p:txBody>
      </p:sp>
      <p:sp>
        <p:nvSpPr>
          <p:cNvPr id="19" name="Textplatzhalter 2"/>
          <p:cNvSpPr>
            <a:spLocks noGrp="1"/>
          </p:cNvSpPr>
          <p:nvPr>
            <p:ph type="body" idx="17" hasCustomPrompt="1"/>
          </p:nvPr>
        </p:nvSpPr>
        <p:spPr>
          <a:xfrm>
            <a:off x="460228" y="4927680"/>
            <a:ext cx="8288235" cy="273600"/>
          </a:xfrm>
          <a:solidFill>
            <a:schemeClr val="bg1">
              <a:lumMod val="75000"/>
            </a:schemeClr>
          </a:solidFill>
          <a:ln>
            <a:noFill/>
          </a:ln>
        </p:spPr>
        <p:txBody>
          <a:bodyPr anchor="b">
            <a:no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Title</a:t>
            </a:r>
            <a:endParaRPr lang="de-DE" dirty="0"/>
          </a:p>
        </p:txBody>
      </p:sp>
      <p:sp>
        <p:nvSpPr>
          <p:cNvPr id="20" name="Inhaltsplatzhalter 3"/>
          <p:cNvSpPr>
            <a:spLocks noGrp="1"/>
          </p:cNvSpPr>
          <p:nvPr>
            <p:ph sz="half" idx="18" hasCustomPrompt="1"/>
          </p:nvPr>
        </p:nvSpPr>
        <p:spPr>
          <a:xfrm>
            <a:off x="460228" y="5208131"/>
            <a:ext cx="8288235" cy="964800"/>
          </a:xfrm>
          <a:solidFill>
            <a:schemeClr val="bg1">
              <a:lumMod val="85000"/>
            </a:schemeClr>
          </a:solidFill>
          <a:ln>
            <a:noFill/>
          </a:ln>
        </p:spPr>
        <p:txBody>
          <a:bodyPr/>
          <a:lstStyle>
            <a:lvl1pPr>
              <a:defRPr sz="1400"/>
            </a:lvl1pPr>
            <a:lvl2pPr>
              <a:defRPr sz="1200"/>
            </a:lvl2pPr>
            <a:lvl3pPr>
              <a:defRPr sz="1000"/>
            </a:lvl3pPr>
            <a:lvl4pPr>
              <a:defRPr sz="1600"/>
            </a:lvl4pPr>
            <a:lvl5pPr>
              <a:defRPr sz="1600"/>
            </a:lvl5pPr>
            <a:lvl6pPr>
              <a:defRPr sz="1600"/>
            </a:lvl6pPr>
            <a:lvl7pPr>
              <a:defRPr sz="1600"/>
            </a:lvl7pPr>
            <a:lvl8pPr>
              <a:defRPr sz="1600"/>
            </a:lvl8pPr>
            <a:lvl9pPr>
              <a:defRPr sz="1600"/>
            </a:lvl9pPr>
          </a:lstStyle>
          <a:p>
            <a:pPr lvl="0"/>
            <a:r>
              <a:rPr lang="cs-CZ" dirty="0"/>
              <a:t>1st level</a:t>
            </a:r>
            <a:endParaRPr lang="de-DE" dirty="0"/>
          </a:p>
          <a:p>
            <a:pPr lvl="1"/>
            <a:r>
              <a:rPr lang="cs-CZ" dirty="0"/>
              <a:t>2nd level</a:t>
            </a:r>
            <a:endParaRPr lang="de-DE" dirty="0"/>
          </a:p>
        </p:txBody>
      </p:sp>
      <p:sp>
        <p:nvSpPr>
          <p:cNvPr id="3" name="Footer Placeholder 2"/>
          <p:cNvSpPr>
            <a:spLocks noGrp="1"/>
          </p:cNvSpPr>
          <p:nvPr>
            <p:ph type="ftr" sz="quarter" idx="19"/>
          </p:nvPr>
        </p:nvSpPr>
        <p:spPr/>
        <p:txBody>
          <a:bodyPr/>
          <a:lstStyle/>
          <a:p>
            <a:r>
              <a:rPr lang="en-US"/>
              <a:t>APAG CODE OF BUSINESS STANDARDS AND PRINCIPLES</a:t>
            </a:r>
            <a:endParaRPr lang="en-US" dirty="0"/>
          </a:p>
        </p:txBody>
      </p:sp>
      <p:sp>
        <p:nvSpPr>
          <p:cNvPr id="4" name="Slide Number Placeholder 3"/>
          <p:cNvSpPr>
            <a:spLocks noGrp="1"/>
          </p:cNvSpPr>
          <p:nvPr>
            <p:ph type="sldNum" sz="quarter" idx="20"/>
          </p:nvPr>
        </p:nvSpPr>
        <p:spPr/>
        <p:txBody>
          <a:bodyPr/>
          <a:lstStyle/>
          <a:p>
            <a:fld id="{C39117F4-3E9F-4732-B846-71DDBC752BFB}" type="slidenum">
              <a:rPr lang="en-US" smtClean="0"/>
              <a:t>‹#›</a:t>
            </a:fld>
            <a:endParaRPr lang="en-US"/>
          </a:p>
        </p:txBody>
      </p:sp>
    </p:spTree>
    <p:extLst>
      <p:ext uri="{BB962C8B-B14F-4D97-AF65-F5344CB8AC3E}">
        <p14:creationId xmlns:p14="http://schemas.microsoft.com/office/powerpoint/2010/main" val="927161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PAG-CoSyst Layout 3">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rmAutofit/>
          </a:bodyPr>
          <a:lstStyle>
            <a:lvl1pPr>
              <a:defRPr sz="2400"/>
            </a:lvl1pPr>
          </a:lstStyle>
          <a:p>
            <a:r>
              <a:rPr lang="cs-CZ" dirty="0"/>
              <a:t>Title</a:t>
            </a:r>
            <a:endParaRPr lang="de-CH" dirty="0"/>
          </a:p>
        </p:txBody>
      </p:sp>
      <p:sp>
        <p:nvSpPr>
          <p:cNvPr id="11" name="Textplatzhalter 2"/>
          <p:cNvSpPr>
            <a:spLocks noGrp="1"/>
          </p:cNvSpPr>
          <p:nvPr>
            <p:ph type="body" idx="13" hasCustomPrompt="1"/>
          </p:nvPr>
        </p:nvSpPr>
        <p:spPr>
          <a:xfrm>
            <a:off x="4708276" y="1369372"/>
            <a:ext cx="4040188" cy="273600"/>
          </a:xfrm>
          <a:solidFill>
            <a:schemeClr val="bg1">
              <a:lumMod val="75000"/>
            </a:schemeClr>
          </a:solidFill>
          <a:ln>
            <a:noFill/>
          </a:ln>
        </p:spPr>
        <p:txBody>
          <a:bodyPr anchor="b">
            <a:no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Title</a:t>
            </a:r>
            <a:endParaRPr lang="de-DE" dirty="0"/>
          </a:p>
        </p:txBody>
      </p:sp>
      <p:sp>
        <p:nvSpPr>
          <p:cNvPr id="12" name="Inhaltsplatzhalter 3"/>
          <p:cNvSpPr>
            <a:spLocks noGrp="1"/>
          </p:cNvSpPr>
          <p:nvPr>
            <p:ph sz="half" idx="14" hasCustomPrompt="1"/>
          </p:nvPr>
        </p:nvSpPr>
        <p:spPr>
          <a:xfrm>
            <a:off x="4708276" y="1649823"/>
            <a:ext cx="4040188" cy="1220400"/>
          </a:xfrm>
          <a:solidFill>
            <a:schemeClr val="bg1">
              <a:lumMod val="85000"/>
            </a:schemeClr>
          </a:solidFill>
          <a:ln>
            <a:noFill/>
          </a:ln>
        </p:spPr>
        <p:txBody>
          <a:bodyPr/>
          <a:lstStyle>
            <a:lvl1pPr>
              <a:defRPr sz="1400"/>
            </a:lvl1pPr>
            <a:lvl2pPr>
              <a:defRPr sz="1200"/>
            </a:lvl2pPr>
            <a:lvl3pPr>
              <a:defRPr sz="1000"/>
            </a:lvl3pPr>
            <a:lvl4pPr>
              <a:defRPr sz="1600"/>
            </a:lvl4pPr>
            <a:lvl5pPr>
              <a:defRPr sz="1600"/>
            </a:lvl5pPr>
            <a:lvl6pPr>
              <a:defRPr sz="1600"/>
            </a:lvl6pPr>
            <a:lvl7pPr>
              <a:defRPr sz="1600"/>
            </a:lvl7pPr>
            <a:lvl8pPr>
              <a:defRPr sz="1600"/>
            </a:lvl8pPr>
            <a:lvl9pPr>
              <a:defRPr sz="1600"/>
            </a:lvl9pPr>
          </a:lstStyle>
          <a:p>
            <a:pPr lvl="0"/>
            <a:r>
              <a:rPr lang="cs-CZ" dirty="0"/>
              <a:t>1st level</a:t>
            </a:r>
            <a:endParaRPr lang="de-DE" dirty="0"/>
          </a:p>
          <a:p>
            <a:pPr lvl="1"/>
            <a:r>
              <a:rPr lang="cs-CZ" dirty="0"/>
              <a:t>2nd level</a:t>
            </a:r>
            <a:endParaRPr lang="de-DE" dirty="0"/>
          </a:p>
        </p:txBody>
      </p:sp>
      <p:sp>
        <p:nvSpPr>
          <p:cNvPr id="13" name="Textplatzhalter 2"/>
          <p:cNvSpPr>
            <a:spLocks noGrp="1"/>
          </p:cNvSpPr>
          <p:nvPr>
            <p:ph type="body" idx="15" hasCustomPrompt="1"/>
          </p:nvPr>
        </p:nvSpPr>
        <p:spPr>
          <a:xfrm>
            <a:off x="4708276" y="3128171"/>
            <a:ext cx="4040188" cy="273600"/>
          </a:xfrm>
          <a:solidFill>
            <a:schemeClr val="bg1">
              <a:lumMod val="75000"/>
            </a:schemeClr>
          </a:solidFill>
          <a:ln>
            <a:noFill/>
          </a:ln>
        </p:spPr>
        <p:txBody>
          <a:bodyPr anchor="b">
            <a:no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Title</a:t>
            </a:r>
            <a:endParaRPr lang="de-DE" dirty="0"/>
          </a:p>
        </p:txBody>
      </p:sp>
      <p:sp>
        <p:nvSpPr>
          <p:cNvPr id="14" name="Inhaltsplatzhalter 3"/>
          <p:cNvSpPr>
            <a:spLocks noGrp="1"/>
          </p:cNvSpPr>
          <p:nvPr>
            <p:ph sz="half" idx="16" hasCustomPrompt="1"/>
          </p:nvPr>
        </p:nvSpPr>
        <p:spPr>
          <a:xfrm>
            <a:off x="4708276" y="3408622"/>
            <a:ext cx="4040188" cy="1220400"/>
          </a:xfrm>
          <a:solidFill>
            <a:schemeClr val="bg1">
              <a:lumMod val="85000"/>
            </a:schemeClr>
          </a:solidFill>
          <a:ln>
            <a:noFill/>
          </a:ln>
        </p:spPr>
        <p:txBody>
          <a:bodyPr/>
          <a:lstStyle>
            <a:lvl1pPr>
              <a:defRPr sz="1400"/>
            </a:lvl1pPr>
            <a:lvl2pPr>
              <a:defRPr sz="1200"/>
            </a:lvl2pPr>
            <a:lvl3pPr>
              <a:defRPr sz="1000"/>
            </a:lvl3pPr>
            <a:lvl4pPr>
              <a:defRPr sz="1600"/>
            </a:lvl4pPr>
            <a:lvl5pPr>
              <a:defRPr sz="1600"/>
            </a:lvl5pPr>
            <a:lvl6pPr>
              <a:defRPr sz="1600"/>
            </a:lvl6pPr>
            <a:lvl7pPr>
              <a:defRPr sz="1600"/>
            </a:lvl7pPr>
            <a:lvl8pPr>
              <a:defRPr sz="1600"/>
            </a:lvl8pPr>
            <a:lvl9pPr>
              <a:defRPr sz="1600"/>
            </a:lvl9pPr>
          </a:lstStyle>
          <a:p>
            <a:pPr lvl="0"/>
            <a:r>
              <a:rPr lang="cs-CZ" dirty="0"/>
              <a:t>1st level</a:t>
            </a:r>
            <a:endParaRPr lang="de-DE" dirty="0"/>
          </a:p>
          <a:p>
            <a:pPr lvl="1"/>
            <a:r>
              <a:rPr lang="cs-CZ" dirty="0"/>
              <a:t>2nd level</a:t>
            </a:r>
            <a:endParaRPr lang="de-DE" dirty="0"/>
          </a:p>
        </p:txBody>
      </p:sp>
      <p:sp>
        <p:nvSpPr>
          <p:cNvPr id="19" name="Textplatzhalter 2"/>
          <p:cNvSpPr>
            <a:spLocks noGrp="1"/>
          </p:cNvSpPr>
          <p:nvPr>
            <p:ph type="body" idx="17" hasCustomPrompt="1"/>
          </p:nvPr>
        </p:nvSpPr>
        <p:spPr>
          <a:xfrm>
            <a:off x="460228" y="4927368"/>
            <a:ext cx="8288235" cy="273600"/>
          </a:xfrm>
          <a:solidFill>
            <a:schemeClr val="bg1">
              <a:lumMod val="75000"/>
            </a:schemeClr>
          </a:solidFill>
          <a:ln>
            <a:noFill/>
          </a:ln>
        </p:spPr>
        <p:txBody>
          <a:bodyPr anchor="b">
            <a:no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Title</a:t>
            </a:r>
            <a:endParaRPr lang="de-DE" dirty="0"/>
          </a:p>
        </p:txBody>
      </p:sp>
      <p:sp>
        <p:nvSpPr>
          <p:cNvPr id="20" name="Inhaltsplatzhalter 3"/>
          <p:cNvSpPr>
            <a:spLocks noGrp="1"/>
          </p:cNvSpPr>
          <p:nvPr>
            <p:ph sz="half" idx="18" hasCustomPrompt="1"/>
          </p:nvPr>
        </p:nvSpPr>
        <p:spPr>
          <a:xfrm>
            <a:off x="460228" y="5207819"/>
            <a:ext cx="8288235" cy="964800"/>
          </a:xfrm>
          <a:solidFill>
            <a:schemeClr val="bg1">
              <a:lumMod val="85000"/>
            </a:schemeClr>
          </a:solidFill>
          <a:ln>
            <a:noFill/>
          </a:ln>
        </p:spPr>
        <p:txBody>
          <a:bodyPr/>
          <a:lstStyle>
            <a:lvl1pPr>
              <a:defRPr sz="1400"/>
            </a:lvl1pPr>
            <a:lvl2pPr>
              <a:defRPr sz="1200"/>
            </a:lvl2pPr>
            <a:lvl3pPr>
              <a:defRPr sz="1000"/>
            </a:lvl3pPr>
            <a:lvl4pPr>
              <a:defRPr sz="1600"/>
            </a:lvl4pPr>
            <a:lvl5pPr>
              <a:defRPr sz="1600"/>
            </a:lvl5pPr>
            <a:lvl6pPr>
              <a:defRPr sz="1600"/>
            </a:lvl6pPr>
            <a:lvl7pPr>
              <a:defRPr sz="1600"/>
            </a:lvl7pPr>
            <a:lvl8pPr>
              <a:defRPr sz="1600"/>
            </a:lvl8pPr>
            <a:lvl9pPr>
              <a:defRPr sz="1600"/>
            </a:lvl9pPr>
          </a:lstStyle>
          <a:p>
            <a:pPr lvl="0"/>
            <a:r>
              <a:rPr lang="cs-CZ" dirty="0"/>
              <a:t>1st level</a:t>
            </a:r>
            <a:endParaRPr lang="de-DE" dirty="0"/>
          </a:p>
          <a:p>
            <a:pPr lvl="1"/>
            <a:r>
              <a:rPr lang="cs-CZ" dirty="0"/>
              <a:t>2nd level</a:t>
            </a:r>
            <a:endParaRPr lang="de-DE" dirty="0"/>
          </a:p>
        </p:txBody>
      </p:sp>
      <p:sp>
        <p:nvSpPr>
          <p:cNvPr id="15" name="Bildplatzhalter 2"/>
          <p:cNvSpPr>
            <a:spLocks noGrp="1"/>
          </p:cNvSpPr>
          <p:nvPr>
            <p:ph type="pic" idx="1" hasCustomPrompt="1"/>
          </p:nvPr>
        </p:nvSpPr>
        <p:spPr>
          <a:xfrm>
            <a:off x="460229" y="1384346"/>
            <a:ext cx="3960440" cy="3240360"/>
          </a:xfrm>
          <a:ln w="3175">
            <a:solidFill>
              <a:schemeClr val="bg1">
                <a:lumMod val="75000"/>
              </a:schemeClr>
            </a:solidFill>
          </a:ln>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a:t>Picture</a:t>
            </a:r>
            <a:endParaRPr lang="de-CH" dirty="0"/>
          </a:p>
        </p:txBody>
      </p:sp>
      <p:sp>
        <p:nvSpPr>
          <p:cNvPr id="3" name="Footer Placeholder 2"/>
          <p:cNvSpPr>
            <a:spLocks noGrp="1"/>
          </p:cNvSpPr>
          <p:nvPr>
            <p:ph type="ftr" sz="quarter" idx="19"/>
          </p:nvPr>
        </p:nvSpPr>
        <p:spPr/>
        <p:txBody>
          <a:bodyPr/>
          <a:lstStyle/>
          <a:p>
            <a:r>
              <a:rPr lang="en-US"/>
              <a:t>APAG CODE OF BUSINESS STANDARDS AND PRINCIPLES</a:t>
            </a:r>
            <a:endParaRPr lang="en-US" dirty="0"/>
          </a:p>
        </p:txBody>
      </p:sp>
      <p:sp>
        <p:nvSpPr>
          <p:cNvPr id="4" name="Slide Number Placeholder 3"/>
          <p:cNvSpPr>
            <a:spLocks noGrp="1"/>
          </p:cNvSpPr>
          <p:nvPr>
            <p:ph type="sldNum" sz="quarter" idx="20"/>
          </p:nvPr>
        </p:nvSpPr>
        <p:spPr/>
        <p:txBody>
          <a:bodyPr/>
          <a:lstStyle/>
          <a:p>
            <a:fld id="{C39117F4-3E9F-4732-B846-71DDBC752BFB}" type="slidenum">
              <a:rPr lang="en-US" smtClean="0"/>
              <a:t>‹#›</a:t>
            </a:fld>
            <a:endParaRPr lang="en-US"/>
          </a:p>
        </p:txBody>
      </p:sp>
    </p:spTree>
    <p:extLst>
      <p:ext uri="{BB962C8B-B14F-4D97-AF65-F5344CB8AC3E}">
        <p14:creationId xmlns:p14="http://schemas.microsoft.com/office/powerpoint/2010/main" val="510358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AG-CoSyst Layout 4">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rmAutofit/>
          </a:bodyPr>
          <a:lstStyle>
            <a:lvl1pPr>
              <a:defRPr sz="2400"/>
            </a:lvl1pPr>
          </a:lstStyle>
          <a:p>
            <a:r>
              <a:rPr lang="cs-CZ" dirty="0"/>
              <a:t>Title</a:t>
            </a:r>
            <a:endParaRPr lang="de-CH" dirty="0"/>
          </a:p>
        </p:txBody>
      </p:sp>
      <p:sp>
        <p:nvSpPr>
          <p:cNvPr id="11" name="Textplatzhalter 2"/>
          <p:cNvSpPr>
            <a:spLocks noGrp="1"/>
          </p:cNvSpPr>
          <p:nvPr>
            <p:ph type="body" idx="13" hasCustomPrompt="1"/>
          </p:nvPr>
        </p:nvSpPr>
        <p:spPr>
          <a:xfrm>
            <a:off x="2764060" y="1375857"/>
            <a:ext cx="5983200" cy="273600"/>
          </a:xfrm>
          <a:solidFill>
            <a:schemeClr val="bg1">
              <a:lumMod val="75000"/>
            </a:schemeClr>
          </a:solidFill>
          <a:ln>
            <a:noFill/>
          </a:ln>
        </p:spPr>
        <p:txBody>
          <a:bodyPr anchor="b">
            <a:no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Title</a:t>
            </a:r>
            <a:endParaRPr lang="de-DE" dirty="0"/>
          </a:p>
        </p:txBody>
      </p:sp>
      <p:sp>
        <p:nvSpPr>
          <p:cNvPr id="12" name="Inhaltsplatzhalter 3"/>
          <p:cNvSpPr>
            <a:spLocks noGrp="1"/>
          </p:cNvSpPr>
          <p:nvPr>
            <p:ph sz="half" idx="14" hasCustomPrompt="1"/>
          </p:nvPr>
        </p:nvSpPr>
        <p:spPr>
          <a:xfrm>
            <a:off x="2764060" y="1651228"/>
            <a:ext cx="5983200" cy="1220400"/>
          </a:xfrm>
          <a:solidFill>
            <a:schemeClr val="bg1">
              <a:lumMod val="85000"/>
            </a:schemeClr>
          </a:solidFill>
          <a:ln>
            <a:noFill/>
          </a:ln>
        </p:spPr>
        <p:txBody>
          <a:bodyPr/>
          <a:lstStyle>
            <a:lvl1pPr>
              <a:defRPr sz="1400"/>
            </a:lvl1pPr>
            <a:lvl2pPr>
              <a:defRPr sz="1200"/>
            </a:lvl2pPr>
            <a:lvl3pPr>
              <a:defRPr sz="1000"/>
            </a:lvl3pPr>
            <a:lvl4pPr>
              <a:defRPr sz="1600"/>
            </a:lvl4pPr>
            <a:lvl5pPr>
              <a:defRPr sz="1600"/>
            </a:lvl5pPr>
            <a:lvl6pPr>
              <a:defRPr sz="1600"/>
            </a:lvl6pPr>
            <a:lvl7pPr>
              <a:defRPr sz="1600"/>
            </a:lvl7pPr>
            <a:lvl8pPr>
              <a:defRPr sz="1600"/>
            </a:lvl8pPr>
            <a:lvl9pPr>
              <a:defRPr sz="1600"/>
            </a:lvl9pPr>
          </a:lstStyle>
          <a:p>
            <a:pPr lvl="0"/>
            <a:r>
              <a:rPr lang="cs-CZ" dirty="0"/>
              <a:t>1st level</a:t>
            </a:r>
            <a:endParaRPr lang="de-DE" dirty="0"/>
          </a:p>
          <a:p>
            <a:pPr lvl="1"/>
            <a:r>
              <a:rPr lang="cs-CZ" dirty="0"/>
              <a:t>2nd level</a:t>
            </a:r>
            <a:endParaRPr lang="de-DE" dirty="0"/>
          </a:p>
        </p:txBody>
      </p:sp>
      <p:sp>
        <p:nvSpPr>
          <p:cNvPr id="13" name="Textplatzhalter 2"/>
          <p:cNvSpPr>
            <a:spLocks noGrp="1"/>
          </p:cNvSpPr>
          <p:nvPr>
            <p:ph type="body" idx="15" hasCustomPrompt="1"/>
          </p:nvPr>
        </p:nvSpPr>
        <p:spPr>
          <a:xfrm>
            <a:off x="2764060" y="3134656"/>
            <a:ext cx="5984404" cy="273600"/>
          </a:xfrm>
          <a:solidFill>
            <a:schemeClr val="bg1">
              <a:lumMod val="75000"/>
            </a:schemeClr>
          </a:solidFill>
          <a:ln>
            <a:noFill/>
          </a:ln>
        </p:spPr>
        <p:txBody>
          <a:bodyPr anchor="b">
            <a:no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Title</a:t>
            </a:r>
            <a:endParaRPr lang="de-DE" dirty="0"/>
          </a:p>
        </p:txBody>
      </p:sp>
      <p:sp>
        <p:nvSpPr>
          <p:cNvPr id="14" name="Inhaltsplatzhalter 3"/>
          <p:cNvSpPr>
            <a:spLocks noGrp="1"/>
          </p:cNvSpPr>
          <p:nvPr>
            <p:ph sz="half" idx="16" hasCustomPrompt="1"/>
          </p:nvPr>
        </p:nvSpPr>
        <p:spPr>
          <a:xfrm>
            <a:off x="2764060" y="3410027"/>
            <a:ext cx="5984404" cy="1220400"/>
          </a:xfrm>
          <a:solidFill>
            <a:schemeClr val="bg1">
              <a:lumMod val="85000"/>
            </a:schemeClr>
          </a:solidFill>
          <a:ln>
            <a:noFill/>
          </a:ln>
        </p:spPr>
        <p:txBody>
          <a:bodyPr/>
          <a:lstStyle>
            <a:lvl1pPr>
              <a:defRPr sz="1400"/>
            </a:lvl1pPr>
            <a:lvl2pPr>
              <a:defRPr sz="1200"/>
            </a:lvl2pPr>
            <a:lvl3pPr>
              <a:defRPr sz="1000"/>
            </a:lvl3pPr>
            <a:lvl4pPr>
              <a:defRPr sz="1600"/>
            </a:lvl4pPr>
            <a:lvl5pPr>
              <a:defRPr sz="1600"/>
            </a:lvl5pPr>
            <a:lvl6pPr>
              <a:defRPr sz="1600"/>
            </a:lvl6pPr>
            <a:lvl7pPr>
              <a:defRPr sz="1600"/>
            </a:lvl7pPr>
            <a:lvl8pPr>
              <a:defRPr sz="1600"/>
            </a:lvl8pPr>
            <a:lvl9pPr>
              <a:defRPr sz="1600"/>
            </a:lvl9pPr>
          </a:lstStyle>
          <a:p>
            <a:pPr lvl="0"/>
            <a:r>
              <a:rPr lang="cs-CZ" dirty="0"/>
              <a:t>1st level</a:t>
            </a:r>
            <a:endParaRPr lang="de-DE" dirty="0"/>
          </a:p>
          <a:p>
            <a:pPr lvl="1"/>
            <a:r>
              <a:rPr lang="cs-CZ" dirty="0"/>
              <a:t>2nd level</a:t>
            </a:r>
            <a:endParaRPr lang="de-DE" dirty="0"/>
          </a:p>
        </p:txBody>
      </p:sp>
      <p:sp>
        <p:nvSpPr>
          <p:cNvPr id="19" name="Textplatzhalter 2"/>
          <p:cNvSpPr>
            <a:spLocks noGrp="1"/>
          </p:cNvSpPr>
          <p:nvPr>
            <p:ph type="body" idx="17" hasCustomPrompt="1"/>
          </p:nvPr>
        </p:nvSpPr>
        <p:spPr>
          <a:xfrm>
            <a:off x="460228" y="4928900"/>
            <a:ext cx="8288235" cy="273600"/>
          </a:xfrm>
          <a:solidFill>
            <a:schemeClr val="bg1">
              <a:lumMod val="75000"/>
            </a:schemeClr>
          </a:solidFill>
          <a:ln>
            <a:noFill/>
          </a:ln>
        </p:spPr>
        <p:txBody>
          <a:bodyPr anchor="b">
            <a:no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Title</a:t>
            </a:r>
            <a:endParaRPr lang="de-DE" dirty="0"/>
          </a:p>
        </p:txBody>
      </p:sp>
      <p:sp>
        <p:nvSpPr>
          <p:cNvPr id="20" name="Inhaltsplatzhalter 3"/>
          <p:cNvSpPr>
            <a:spLocks noGrp="1"/>
          </p:cNvSpPr>
          <p:nvPr>
            <p:ph sz="half" idx="18" hasCustomPrompt="1"/>
          </p:nvPr>
        </p:nvSpPr>
        <p:spPr>
          <a:xfrm>
            <a:off x="463769" y="5207819"/>
            <a:ext cx="8288235" cy="964800"/>
          </a:xfrm>
          <a:solidFill>
            <a:schemeClr val="bg1">
              <a:lumMod val="85000"/>
            </a:schemeClr>
          </a:solidFill>
          <a:ln>
            <a:noFill/>
          </a:ln>
        </p:spPr>
        <p:txBody>
          <a:bodyPr/>
          <a:lstStyle>
            <a:lvl1pPr>
              <a:defRPr sz="1400"/>
            </a:lvl1pPr>
            <a:lvl2pPr>
              <a:defRPr sz="1200"/>
            </a:lvl2pPr>
            <a:lvl3pPr>
              <a:defRPr sz="1000"/>
            </a:lvl3pPr>
            <a:lvl4pPr>
              <a:defRPr sz="1600"/>
            </a:lvl4pPr>
            <a:lvl5pPr>
              <a:defRPr sz="1600"/>
            </a:lvl5pPr>
            <a:lvl6pPr>
              <a:defRPr sz="1600"/>
            </a:lvl6pPr>
            <a:lvl7pPr>
              <a:defRPr sz="1600"/>
            </a:lvl7pPr>
            <a:lvl8pPr>
              <a:defRPr sz="1600"/>
            </a:lvl8pPr>
            <a:lvl9pPr>
              <a:defRPr sz="1600"/>
            </a:lvl9pPr>
          </a:lstStyle>
          <a:p>
            <a:pPr lvl="0"/>
            <a:r>
              <a:rPr lang="cs-CZ" dirty="0"/>
              <a:t>1st level</a:t>
            </a:r>
            <a:endParaRPr lang="de-DE" dirty="0"/>
          </a:p>
          <a:p>
            <a:pPr lvl="1"/>
            <a:r>
              <a:rPr lang="cs-CZ" dirty="0"/>
              <a:t>2nd level</a:t>
            </a:r>
            <a:endParaRPr lang="de-DE" dirty="0"/>
          </a:p>
        </p:txBody>
      </p:sp>
      <p:sp>
        <p:nvSpPr>
          <p:cNvPr id="15" name="Bildplatzhalter 2"/>
          <p:cNvSpPr>
            <a:spLocks noGrp="1"/>
          </p:cNvSpPr>
          <p:nvPr>
            <p:ph type="pic" idx="1" hasCustomPrompt="1"/>
          </p:nvPr>
        </p:nvSpPr>
        <p:spPr>
          <a:xfrm>
            <a:off x="460229" y="1384346"/>
            <a:ext cx="2095547" cy="3240360"/>
          </a:xfrm>
          <a:ln w="3175">
            <a:solidFill>
              <a:schemeClr val="bg1">
                <a:lumMod val="75000"/>
              </a:schemeClr>
            </a:solidFill>
          </a:ln>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a:t>Picture</a:t>
            </a:r>
            <a:endParaRPr lang="de-CH" dirty="0"/>
          </a:p>
        </p:txBody>
      </p:sp>
      <p:sp>
        <p:nvSpPr>
          <p:cNvPr id="3" name="Footer Placeholder 2"/>
          <p:cNvSpPr>
            <a:spLocks noGrp="1"/>
          </p:cNvSpPr>
          <p:nvPr>
            <p:ph type="ftr" sz="quarter" idx="19"/>
          </p:nvPr>
        </p:nvSpPr>
        <p:spPr/>
        <p:txBody>
          <a:bodyPr/>
          <a:lstStyle/>
          <a:p>
            <a:r>
              <a:rPr lang="en-US"/>
              <a:t>APAG CODE OF BUSINESS STANDARDS AND PRINCIPLES</a:t>
            </a:r>
            <a:endParaRPr lang="en-US" dirty="0"/>
          </a:p>
        </p:txBody>
      </p:sp>
      <p:sp>
        <p:nvSpPr>
          <p:cNvPr id="4" name="Slide Number Placeholder 3"/>
          <p:cNvSpPr>
            <a:spLocks noGrp="1"/>
          </p:cNvSpPr>
          <p:nvPr>
            <p:ph type="sldNum" sz="quarter" idx="20"/>
          </p:nvPr>
        </p:nvSpPr>
        <p:spPr/>
        <p:txBody>
          <a:bodyPr/>
          <a:lstStyle/>
          <a:p>
            <a:fld id="{C39117F4-3E9F-4732-B846-71DDBC752BFB}" type="slidenum">
              <a:rPr lang="en-US" smtClean="0"/>
              <a:t>‹#›</a:t>
            </a:fld>
            <a:endParaRPr lang="en-US"/>
          </a:p>
        </p:txBody>
      </p:sp>
    </p:spTree>
    <p:extLst>
      <p:ext uri="{BB962C8B-B14F-4D97-AF65-F5344CB8AC3E}">
        <p14:creationId xmlns:p14="http://schemas.microsoft.com/office/powerpoint/2010/main" val="2051441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PAG-CoSyst Layout 5">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rmAutofit/>
          </a:bodyPr>
          <a:lstStyle>
            <a:lvl1pPr>
              <a:defRPr sz="2400"/>
            </a:lvl1pPr>
          </a:lstStyle>
          <a:p>
            <a:r>
              <a:rPr lang="cs-CZ" dirty="0"/>
              <a:t>Title</a:t>
            </a:r>
            <a:endParaRPr lang="de-CH" dirty="0"/>
          </a:p>
        </p:txBody>
      </p:sp>
      <p:sp>
        <p:nvSpPr>
          <p:cNvPr id="6" name="Rectangle 25"/>
          <p:cNvSpPr/>
          <p:nvPr userDrawn="1"/>
        </p:nvSpPr>
        <p:spPr>
          <a:xfrm>
            <a:off x="467360" y="2132856"/>
            <a:ext cx="2587752" cy="1499616"/>
          </a:xfrm>
          <a:prstGeom prst="rect">
            <a:avLst/>
          </a:prstGeom>
          <a:solidFill>
            <a:srgbClr val="99D7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Rectangle 27"/>
          <p:cNvSpPr/>
          <p:nvPr userDrawn="1"/>
        </p:nvSpPr>
        <p:spPr>
          <a:xfrm>
            <a:off x="6084761" y="2132856"/>
            <a:ext cx="2587752" cy="1499616"/>
          </a:xfrm>
          <a:prstGeom prst="rect">
            <a:avLst/>
          </a:prstGeom>
          <a:solidFill>
            <a:srgbClr val="99D7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8" name="Rectangle 28"/>
          <p:cNvSpPr/>
          <p:nvPr userDrawn="1"/>
        </p:nvSpPr>
        <p:spPr>
          <a:xfrm>
            <a:off x="3276061" y="2132856"/>
            <a:ext cx="2587752" cy="1499616"/>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9" name="Rectangle 29"/>
          <p:cNvSpPr/>
          <p:nvPr userDrawn="1"/>
        </p:nvSpPr>
        <p:spPr>
          <a:xfrm>
            <a:off x="467360" y="3861072"/>
            <a:ext cx="2587752" cy="1499616"/>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0" name="Rectangle 30"/>
          <p:cNvSpPr/>
          <p:nvPr userDrawn="1"/>
        </p:nvSpPr>
        <p:spPr>
          <a:xfrm>
            <a:off x="6084761" y="3861072"/>
            <a:ext cx="2587752" cy="1499616"/>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1" name="Rectangle 31"/>
          <p:cNvSpPr/>
          <p:nvPr userDrawn="1"/>
        </p:nvSpPr>
        <p:spPr>
          <a:xfrm>
            <a:off x="3276061" y="3861072"/>
            <a:ext cx="2587752" cy="1499616"/>
          </a:xfrm>
          <a:prstGeom prst="rect">
            <a:avLst/>
          </a:prstGeom>
          <a:solidFill>
            <a:srgbClr val="99D7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26" name="Text Placeholder 25"/>
          <p:cNvSpPr>
            <a:spLocks noGrp="1"/>
          </p:cNvSpPr>
          <p:nvPr>
            <p:ph type="body" sz="quarter" idx="13" hasCustomPrompt="1"/>
          </p:nvPr>
        </p:nvSpPr>
        <p:spPr>
          <a:xfrm>
            <a:off x="827088" y="2708275"/>
            <a:ext cx="1872704" cy="360685"/>
          </a:xfrm>
          <a:ln>
            <a:noFill/>
          </a:ln>
        </p:spPr>
        <p:txBody>
          <a:bodyPr>
            <a:normAutofit/>
          </a:bodyPr>
          <a:lstStyle>
            <a:lvl1pPr marL="0" indent="0">
              <a:buNone/>
              <a:defRPr sz="1600">
                <a:solidFill>
                  <a:schemeClr val="bg1"/>
                </a:solidFill>
              </a:defRPr>
            </a:lvl1pPr>
          </a:lstStyle>
          <a:p>
            <a:pPr lvl="0"/>
            <a:r>
              <a:rPr lang="en-US" dirty="0"/>
              <a:t>Text</a:t>
            </a:r>
          </a:p>
        </p:txBody>
      </p:sp>
      <p:sp>
        <p:nvSpPr>
          <p:cNvPr id="27" name="Text Placeholder 25"/>
          <p:cNvSpPr>
            <a:spLocks noGrp="1"/>
          </p:cNvSpPr>
          <p:nvPr>
            <p:ph type="body" sz="quarter" idx="14" hasCustomPrompt="1"/>
          </p:nvPr>
        </p:nvSpPr>
        <p:spPr>
          <a:xfrm>
            <a:off x="3633585" y="2708275"/>
            <a:ext cx="1872704" cy="360685"/>
          </a:xfrm>
          <a:ln>
            <a:noFill/>
          </a:ln>
        </p:spPr>
        <p:txBody>
          <a:bodyPr>
            <a:normAutofit/>
          </a:bodyPr>
          <a:lstStyle>
            <a:lvl1pPr marL="0" indent="0">
              <a:buNone/>
              <a:defRPr sz="1600">
                <a:solidFill>
                  <a:schemeClr val="bg1"/>
                </a:solidFill>
              </a:defRPr>
            </a:lvl1pPr>
          </a:lstStyle>
          <a:p>
            <a:pPr lvl="0"/>
            <a:r>
              <a:rPr lang="en-US" dirty="0"/>
              <a:t>Text</a:t>
            </a:r>
          </a:p>
        </p:txBody>
      </p:sp>
      <p:sp>
        <p:nvSpPr>
          <p:cNvPr id="28" name="Text Placeholder 25"/>
          <p:cNvSpPr>
            <a:spLocks noGrp="1"/>
          </p:cNvSpPr>
          <p:nvPr>
            <p:ph type="body" sz="quarter" idx="15" hasCustomPrompt="1"/>
          </p:nvPr>
        </p:nvSpPr>
        <p:spPr>
          <a:xfrm>
            <a:off x="6442285" y="2708275"/>
            <a:ext cx="1872704" cy="360685"/>
          </a:xfrm>
          <a:ln>
            <a:noFill/>
          </a:ln>
        </p:spPr>
        <p:txBody>
          <a:bodyPr>
            <a:normAutofit/>
          </a:bodyPr>
          <a:lstStyle>
            <a:lvl1pPr marL="0" indent="0">
              <a:buNone/>
              <a:defRPr sz="1600">
                <a:solidFill>
                  <a:schemeClr val="bg1"/>
                </a:solidFill>
              </a:defRPr>
            </a:lvl1pPr>
          </a:lstStyle>
          <a:p>
            <a:pPr lvl="0"/>
            <a:r>
              <a:rPr lang="en-US" dirty="0"/>
              <a:t>Text</a:t>
            </a:r>
          </a:p>
        </p:txBody>
      </p:sp>
      <p:sp>
        <p:nvSpPr>
          <p:cNvPr id="29" name="Text Placeholder 25"/>
          <p:cNvSpPr>
            <a:spLocks noGrp="1"/>
          </p:cNvSpPr>
          <p:nvPr>
            <p:ph type="body" sz="quarter" idx="16" hasCustomPrompt="1"/>
          </p:nvPr>
        </p:nvSpPr>
        <p:spPr>
          <a:xfrm>
            <a:off x="827088" y="4430537"/>
            <a:ext cx="1872704" cy="360685"/>
          </a:xfrm>
          <a:ln>
            <a:noFill/>
          </a:ln>
        </p:spPr>
        <p:txBody>
          <a:bodyPr>
            <a:normAutofit/>
          </a:bodyPr>
          <a:lstStyle>
            <a:lvl1pPr marL="0" indent="0">
              <a:buNone/>
              <a:defRPr sz="1600">
                <a:solidFill>
                  <a:schemeClr val="bg1"/>
                </a:solidFill>
              </a:defRPr>
            </a:lvl1pPr>
          </a:lstStyle>
          <a:p>
            <a:pPr lvl="0"/>
            <a:r>
              <a:rPr lang="en-US" dirty="0"/>
              <a:t>Text</a:t>
            </a:r>
          </a:p>
        </p:txBody>
      </p:sp>
      <p:sp>
        <p:nvSpPr>
          <p:cNvPr id="30" name="Text Placeholder 25"/>
          <p:cNvSpPr>
            <a:spLocks noGrp="1"/>
          </p:cNvSpPr>
          <p:nvPr>
            <p:ph type="body" sz="quarter" idx="17" hasCustomPrompt="1"/>
          </p:nvPr>
        </p:nvSpPr>
        <p:spPr>
          <a:xfrm>
            <a:off x="3633585" y="4430537"/>
            <a:ext cx="1872704" cy="360685"/>
          </a:xfrm>
          <a:ln>
            <a:noFill/>
          </a:ln>
        </p:spPr>
        <p:txBody>
          <a:bodyPr>
            <a:normAutofit/>
          </a:bodyPr>
          <a:lstStyle>
            <a:lvl1pPr marL="0" indent="0">
              <a:buNone/>
              <a:defRPr sz="1600">
                <a:solidFill>
                  <a:schemeClr val="bg1"/>
                </a:solidFill>
              </a:defRPr>
            </a:lvl1pPr>
          </a:lstStyle>
          <a:p>
            <a:pPr lvl="0"/>
            <a:r>
              <a:rPr lang="en-US" dirty="0"/>
              <a:t>Text</a:t>
            </a:r>
          </a:p>
        </p:txBody>
      </p:sp>
      <p:sp>
        <p:nvSpPr>
          <p:cNvPr id="31" name="Text Placeholder 25"/>
          <p:cNvSpPr>
            <a:spLocks noGrp="1"/>
          </p:cNvSpPr>
          <p:nvPr>
            <p:ph type="body" sz="quarter" idx="18" hasCustomPrompt="1"/>
          </p:nvPr>
        </p:nvSpPr>
        <p:spPr>
          <a:xfrm>
            <a:off x="6442285" y="4430537"/>
            <a:ext cx="1872704" cy="360685"/>
          </a:xfrm>
          <a:ln>
            <a:noFill/>
          </a:ln>
        </p:spPr>
        <p:txBody>
          <a:bodyPr>
            <a:normAutofit/>
          </a:bodyPr>
          <a:lstStyle>
            <a:lvl1pPr marL="0" indent="0">
              <a:buNone/>
              <a:defRPr sz="1600">
                <a:solidFill>
                  <a:schemeClr val="bg1"/>
                </a:solidFill>
              </a:defRPr>
            </a:lvl1pPr>
          </a:lstStyle>
          <a:p>
            <a:pPr lvl="0"/>
            <a:r>
              <a:rPr lang="en-US" dirty="0"/>
              <a:t>Text</a:t>
            </a:r>
          </a:p>
        </p:txBody>
      </p:sp>
      <p:sp>
        <p:nvSpPr>
          <p:cNvPr id="3" name="Footer Placeholder 2"/>
          <p:cNvSpPr>
            <a:spLocks noGrp="1"/>
          </p:cNvSpPr>
          <p:nvPr>
            <p:ph type="ftr" sz="quarter" idx="19"/>
          </p:nvPr>
        </p:nvSpPr>
        <p:spPr/>
        <p:txBody>
          <a:bodyPr/>
          <a:lstStyle/>
          <a:p>
            <a:r>
              <a:rPr lang="en-US"/>
              <a:t>APAG CODE OF BUSINESS STANDARDS AND PRINCIPLES</a:t>
            </a:r>
            <a:endParaRPr lang="en-US" dirty="0"/>
          </a:p>
        </p:txBody>
      </p:sp>
      <p:sp>
        <p:nvSpPr>
          <p:cNvPr id="4" name="Slide Number Placeholder 3"/>
          <p:cNvSpPr>
            <a:spLocks noGrp="1"/>
          </p:cNvSpPr>
          <p:nvPr>
            <p:ph type="sldNum" sz="quarter" idx="20"/>
          </p:nvPr>
        </p:nvSpPr>
        <p:spPr/>
        <p:txBody>
          <a:bodyPr/>
          <a:lstStyle/>
          <a:p>
            <a:fld id="{C39117F4-3E9F-4732-B846-71DDBC752BFB}" type="slidenum">
              <a:rPr lang="en-US" smtClean="0"/>
              <a:t>‹#›</a:t>
            </a:fld>
            <a:endParaRPr lang="en-US"/>
          </a:p>
        </p:txBody>
      </p:sp>
    </p:spTree>
    <p:extLst>
      <p:ext uri="{BB962C8B-B14F-4D97-AF65-F5344CB8AC3E}">
        <p14:creationId xmlns:p14="http://schemas.microsoft.com/office/powerpoint/2010/main" val="3706117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PAG-CoSyst Layout 6">
    <p:spTree>
      <p:nvGrpSpPr>
        <p:cNvPr id="1" name=""/>
        <p:cNvGrpSpPr/>
        <p:nvPr/>
      </p:nvGrpSpPr>
      <p:grpSpPr>
        <a:xfrm>
          <a:off x="0" y="0"/>
          <a:ext cx="0" cy="0"/>
          <a:chOff x="0" y="0"/>
          <a:chExt cx="0" cy="0"/>
        </a:xfrm>
      </p:grpSpPr>
      <p:pic>
        <p:nvPicPr>
          <p:cNvPr id="6" name="Grafi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0936" y="1192454"/>
            <a:ext cx="7782128" cy="4756826"/>
          </a:xfrm>
          <a:prstGeom prst="rect">
            <a:avLst/>
          </a:prstGeom>
          <a:solidFill>
            <a:schemeClr val="bg1"/>
          </a:solidFill>
        </p:spPr>
      </p:pic>
      <p:sp>
        <p:nvSpPr>
          <p:cNvPr id="2" name="Titel 1"/>
          <p:cNvSpPr>
            <a:spLocks noGrp="1"/>
          </p:cNvSpPr>
          <p:nvPr>
            <p:ph type="title" hasCustomPrompt="1"/>
          </p:nvPr>
        </p:nvSpPr>
        <p:spPr/>
        <p:txBody>
          <a:bodyPr>
            <a:normAutofit/>
          </a:bodyPr>
          <a:lstStyle>
            <a:lvl1pPr>
              <a:defRPr sz="2400"/>
            </a:lvl1pPr>
          </a:lstStyle>
          <a:p>
            <a:r>
              <a:rPr lang="cs-CZ" dirty="0"/>
              <a:t>Title</a:t>
            </a:r>
            <a:endParaRPr lang="de-CH" dirty="0"/>
          </a:p>
        </p:txBody>
      </p:sp>
      <p:sp>
        <p:nvSpPr>
          <p:cNvPr id="11" name="Rectangle 10"/>
          <p:cNvSpPr/>
          <p:nvPr userDrawn="1"/>
        </p:nvSpPr>
        <p:spPr>
          <a:xfrm>
            <a:off x="667506" y="1192454"/>
            <a:ext cx="7795558" cy="4756826"/>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1"/>
          <p:cNvSpPr/>
          <p:nvPr userDrawn="1"/>
        </p:nvSpPr>
        <p:spPr>
          <a:xfrm>
            <a:off x="3276061" y="4518597"/>
            <a:ext cx="2587752" cy="1499616"/>
          </a:xfrm>
          <a:prstGeom prst="rect">
            <a:avLst/>
          </a:prstGeom>
          <a:solidFill>
            <a:srgbClr val="99D7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7" name="Rectangle 29"/>
          <p:cNvSpPr/>
          <p:nvPr userDrawn="1"/>
        </p:nvSpPr>
        <p:spPr>
          <a:xfrm>
            <a:off x="467360" y="4518597"/>
            <a:ext cx="2587752" cy="1499616"/>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2" name="Text Placeholder 25"/>
          <p:cNvSpPr>
            <a:spLocks noGrp="1"/>
          </p:cNvSpPr>
          <p:nvPr>
            <p:ph type="body" sz="quarter" idx="16" hasCustomPrompt="1"/>
          </p:nvPr>
        </p:nvSpPr>
        <p:spPr>
          <a:xfrm>
            <a:off x="827088" y="5085184"/>
            <a:ext cx="1872704" cy="360685"/>
          </a:xfrm>
          <a:ln>
            <a:noFill/>
          </a:ln>
        </p:spPr>
        <p:txBody>
          <a:bodyPr>
            <a:normAutofit/>
          </a:bodyPr>
          <a:lstStyle>
            <a:lvl1pPr marL="0" indent="0">
              <a:buNone/>
              <a:defRPr sz="1600">
                <a:solidFill>
                  <a:schemeClr val="bg1"/>
                </a:solidFill>
              </a:defRPr>
            </a:lvl1pPr>
          </a:lstStyle>
          <a:p>
            <a:pPr lvl="0"/>
            <a:r>
              <a:rPr lang="en-US" dirty="0"/>
              <a:t>Text</a:t>
            </a:r>
          </a:p>
        </p:txBody>
      </p:sp>
      <p:sp>
        <p:nvSpPr>
          <p:cNvPr id="13" name="Text Placeholder 25"/>
          <p:cNvSpPr>
            <a:spLocks noGrp="1"/>
          </p:cNvSpPr>
          <p:nvPr>
            <p:ph type="body" sz="quarter" idx="17" hasCustomPrompt="1"/>
          </p:nvPr>
        </p:nvSpPr>
        <p:spPr>
          <a:xfrm>
            <a:off x="3628933" y="5085184"/>
            <a:ext cx="1872704" cy="360685"/>
          </a:xfrm>
          <a:ln>
            <a:noFill/>
          </a:ln>
        </p:spPr>
        <p:txBody>
          <a:bodyPr>
            <a:normAutofit/>
          </a:bodyPr>
          <a:lstStyle>
            <a:lvl1pPr marL="0" indent="0">
              <a:buNone/>
              <a:defRPr sz="1600">
                <a:solidFill>
                  <a:schemeClr val="bg1"/>
                </a:solidFill>
              </a:defRPr>
            </a:lvl1pPr>
          </a:lstStyle>
          <a:p>
            <a:pPr lvl="0"/>
            <a:r>
              <a:rPr lang="en-US" dirty="0"/>
              <a:t>Text</a:t>
            </a:r>
          </a:p>
        </p:txBody>
      </p:sp>
      <p:sp>
        <p:nvSpPr>
          <p:cNvPr id="3" name="Footer Placeholder 2"/>
          <p:cNvSpPr>
            <a:spLocks noGrp="1"/>
          </p:cNvSpPr>
          <p:nvPr>
            <p:ph type="ftr" sz="quarter" idx="18"/>
          </p:nvPr>
        </p:nvSpPr>
        <p:spPr/>
        <p:txBody>
          <a:bodyPr/>
          <a:lstStyle/>
          <a:p>
            <a:r>
              <a:rPr lang="en-US"/>
              <a:t>APAG CODE OF BUSINESS STANDARDS AND PRINCIPLES</a:t>
            </a:r>
            <a:endParaRPr lang="en-US" dirty="0"/>
          </a:p>
        </p:txBody>
      </p:sp>
      <p:sp>
        <p:nvSpPr>
          <p:cNvPr id="4" name="Slide Number Placeholder 3"/>
          <p:cNvSpPr>
            <a:spLocks noGrp="1"/>
          </p:cNvSpPr>
          <p:nvPr>
            <p:ph type="sldNum" sz="quarter" idx="19"/>
          </p:nvPr>
        </p:nvSpPr>
        <p:spPr/>
        <p:txBody>
          <a:bodyPr/>
          <a:lstStyle/>
          <a:p>
            <a:fld id="{C39117F4-3E9F-4732-B846-71DDBC752BFB}" type="slidenum">
              <a:rPr lang="en-US" smtClean="0"/>
              <a:t>‹#›</a:t>
            </a:fld>
            <a:endParaRPr lang="en-US"/>
          </a:p>
        </p:txBody>
      </p:sp>
    </p:spTree>
    <p:extLst>
      <p:ext uri="{BB962C8B-B14F-4D97-AF65-F5344CB8AC3E}">
        <p14:creationId xmlns:p14="http://schemas.microsoft.com/office/powerpoint/2010/main" val="909860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462604"/>
            <a:ext cx="6660000" cy="720000"/>
          </a:xfrm>
          <a:prstGeom prst="rect">
            <a:avLst/>
          </a:prstGeom>
        </p:spPr>
        <p:txBody>
          <a:bodyPr vert="horz" lIns="91440" tIns="45720" rIns="91440" bIns="45720" rtlCol="0" anchor="ctr">
            <a:normAutofit/>
          </a:bodyPr>
          <a:lstStyle/>
          <a:p>
            <a:r>
              <a:rPr lang="cs-CZ" dirty="0"/>
              <a:t>Title of the slide</a:t>
            </a:r>
            <a:endParaRPr lang="de-CH" dirty="0"/>
          </a:p>
        </p:txBody>
      </p:sp>
      <p:sp>
        <p:nvSpPr>
          <p:cNvPr id="3" name="Textplatzhalter 2"/>
          <p:cNvSpPr>
            <a:spLocks noGrp="1"/>
          </p:cNvSpPr>
          <p:nvPr>
            <p:ph type="body" idx="1"/>
          </p:nvPr>
        </p:nvSpPr>
        <p:spPr>
          <a:xfrm>
            <a:off x="457200" y="1600200"/>
            <a:ext cx="8229600" cy="4525963"/>
          </a:xfrm>
          <a:prstGeom prst="rect">
            <a:avLst/>
          </a:prstGeom>
          <a:ln w="6350">
            <a:solidFill>
              <a:schemeClr val="tx1"/>
            </a:solidFill>
          </a:ln>
        </p:spPr>
        <p:txBody>
          <a:bodyPr vert="horz" lIns="91440" tIns="45720" rIns="91440" bIns="45720" rtlCol="0">
            <a:normAutofit/>
          </a:bodyPr>
          <a:lstStyle/>
          <a:p>
            <a:pPr lvl="0"/>
            <a:r>
              <a:rPr lang="cs-CZ" dirty="0"/>
              <a:t>1st level</a:t>
            </a:r>
            <a:endParaRPr lang="de-DE" dirty="0"/>
          </a:p>
          <a:p>
            <a:pPr lvl="1"/>
            <a:r>
              <a:rPr lang="cs-CZ" dirty="0"/>
              <a:t>2nd level</a:t>
            </a:r>
            <a:endParaRPr lang="de-DE" dirty="0"/>
          </a:p>
          <a:p>
            <a:pPr lvl="2"/>
            <a:r>
              <a:rPr lang="cs-CZ" dirty="0"/>
              <a:t>3rd level</a:t>
            </a:r>
            <a:endParaRPr lang="de-DE" dirty="0"/>
          </a:p>
          <a:p>
            <a:pPr lvl="3"/>
            <a:r>
              <a:rPr lang="cs-CZ" dirty="0"/>
              <a:t>4th level</a:t>
            </a:r>
            <a:endParaRPr lang="de-DE" dirty="0"/>
          </a:p>
          <a:p>
            <a:pPr lvl="4"/>
            <a:r>
              <a:rPr lang="cs-CZ" dirty="0"/>
              <a:t>5th level</a:t>
            </a:r>
            <a:endParaRPr lang="de-CH" dirty="0"/>
          </a:p>
        </p:txBody>
      </p:sp>
      <p:pic>
        <p:nvPicPr>
          <p:cNvPr id="8" name="Picture 7" descr="Symbol_RGB.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387220" y="581025"/>
            <a:ext cx="285293" cy="228600"/>
          </a:xfrm>
          <a:prstGeom prst="rect">
            <a:avLst/>
          </a:prstGeom>
        </p:spPr>
      </p:pic>
      <p:sp>
        <p:nvSpPr>
          <p:cNvPr id="12" name="Rectangle 11"/>
          <p:cNvSpPr/>
          <p:nvPr/>
        </p:nvSpPr>
        <p:spPr>
          <a:xfrm>
            <a:off x="457200" y="6440760"/>
            <a:ext cx="8229600" cy="2286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ooter Placeholder 16"/>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APAG CODE OF BUSINESS STANDARDS AND PRINCIPLES</a:t>
            </a:r>
            <a:endParaRPr lang="en-US" dirty="0"/>
          </a:p>
        </p:txBody>
      </p:sp>
      <p:sp>
        <p:nvSpPr>
          <p:cNvPr id="18" name="Slide Number Placeholder 17"/>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9117F4-3E9F-4732-B846-71DDBC752BFB}" type="slidenum">
              <a:rPr lang="en-US" smtClean="0"/>
              <a:t>‹#›</a:t>
            </a:fld>
            <a:endParaRPr lang="en-US"/>
          </a:p>
        </p:txBody>
      </p:sp>
      <p:sp>
        <p:nvSpPr>
          <p:cNvPr id="9" name="TextovéPole 8"/>
          <p:cNvSpPr txBox="1"/>
          <p:nvPr userDrawn="1"/>
        </p:nvSpPr>
        <p:spPr>
          <a:xfrm>
            <a:off x="3812972" y="45008"/>
            <a:ext cx="1584176" cy="338554"/>
          </a:xfrm>
          <a:prstGeom prst="rect">
            <a:avLst/>
          </a:prstGeom>
          <a:noFill/>
        </p:spPr>
        <p:txBody>
          <a:bodyPr wrap="square" rtlCol="0">
            <a:spAutoFit/>
          </a:bodyPr>
          <a:lstStyle/>
          <a:p>
            <a:r>
              <a:rPr lang="en-US" sz="1600" noProof="0" dirty="0">
                <a:latin typeface="Arial Narrow" panose="020B0606020202030204" pitchFamily="34" charset="0"/>
              </a:rPr>
              <a:t>Internal Use Only</a:t>
            </a:r>
          </a:p>
        </p:txBody>
      </p:sp>
    </p:spTree>
    <p:extLst>
      <p:ext uri="{BB962C8B-B14F-4D97-AF65-F5344CB8AC3E}">
        <p14:creationId xmlns:p14="http://schemas.microsoft.com/office/powerpoint/2010/main" val="2732449167"/>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0" r:id="rId3"/>
    <p:sldLayoutId id="2147483658" r:id="rId4"/>
    <p:sldLayoutId id="2147483659" r:id="rId5"/>
    <p:sldLayoutId id="2147483663" r:id="rId6"/>
    <p:sldLayoutId id="2147483662" r:id="rId7"/>
    <p:sldLayoutId id="2147483660" r:id="rId8"/>
    <p:sldLayoutId id="2147483661" r:id="rId9"/>
    <p:sldLayoutId id="2147483664" r:id="rId10"/>
    <p:sldLayoutId id="2147483665" r:id="rId11"/>
    <p:sldLayoutId id="2147483652" r:id="rId12"/>
    <p:sldLayoutId id="2147483657" r:id="rId13"/>
  </p:sldLayoutIdLst>
  <p:hf hdr="0" dt="0"/>
  <p:txStyles>
    <p:titleStyle>
      <a:lvl1pPr algn="l" defTabSz="914400" rtl="0" eaLnBrk="1" latinLnBrk="0" hangingPunct="1">
        <a:spcBef>
          <a:spcPct val="0"/>
        </a:spcBef>
        <a:buNone/>
        <a:defRPr sz="2400" kern="1200" baseline="0">
          <a:solidFill>
            <a:srgbClr val="FF0000"/>
          </a:solidFill>
          <a:latin typeface="Arial Narrow" panose="020B0606020202030204" pitchFamily="34" charset="0"/>
          <a:ea typeface="+mj-ea"/>
          <a:cs typeface="+mj-cs"/>
        </a:defRPr>
      </a:lvl1pPr>
    </p:titleStyle>
    <p:bodyStyle>
      <a:lvl1pPr marL="342900" indent="-342900" algn="l" defTabSz="914400" rtl="0" eaLnBrk="1" latinLnBrk="0" hangingPunct="1">
        <a:spcBef>
          <a:spcPct val="20000"/>
        </a:spcBef>
        <a:buSzPct val="50000"/>
        <a:buFontTx/>
        <a:buBlip>
          <a:blip r:embed="rId16"/>
        </a:buBlip>
        <a:defRPr sz="20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SzPct val="50000"/>
        <a:buFontTx/>
        <a:buBlip>
          <a:blip r:embed="rId16"/>
        </a:buBlip>
        <a:defRPr sz="1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SzPct val="50000"/>
        <a:buFontTx/>
        <a:buBlip>
          <a:blip r:embed="rId16"/>
        </a:buBlip>
        <a:defRPr sz="16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SzPct val="50000"/>
        <a:buFontTx/>
        <a:buBlip>
          <a:blip r:embed="rId16"/>
        </a:buBlip>
        <a:defRPr sz="1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SzPct val="50000"/>
        <a:buFontTx/>
        <a:buBlip>
          <a:blip r:embed="rId16"/>
        </a:buBlip>
        <a:defRPr sz="12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Layout" Target="../diagrams/layout2.xml"/><Relationship Id="rId7" Type="http://schemas.openxmlformats.org/officeDocument/2006/relationships/image" Target="../media/image26.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0.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jpg"/><Relationship Id="rId1" Type="http://schemas.openxmlformats.org/officeDocument/2006/relationships/slideLayout" Target="../slideLayouts/slideLayout3.xml"/><Relationship Id="rId4" Type="http://schemas.openxmlformats.org/officeDocument/2006/relationships/image" Target="../media/image32.svg"/></Relationships>
</file>

<file path=ppt/slides/_rels/slide2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3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8.jpg"/><Relationship Id="rId1" Type="http://schemas.openxmlformats.org/officeDocument/2006/relationships/slideLayout" Target="../slideLayouts/slideLayout3.xml"/><Relationship Id="rId4" Type="http://schemas.openxmlformats.org/officeDocument/2006/relationships/image" Target="../media/image35.svg"/></Relationships>
</file>

<file path=ppt/slides/_rels/slide3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7BDE26D-8F98-4F4E-BDF8-E7391039E3D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058" b="15746"/>
          <a:stretch/>
        </p:blipFill>
        <p:spPr>
          <a:xfrm>
            <a:off x="0" y="0"/>
            <a:ext cx="9150380" cy="5229200"/>
          </a:xfrm>
        </p:spPr>
      </p:pic>
      <p:sp>
        <p:nvSpPr>
          <p:cNvPr id="2" name="Title 1"/>
          <p:cNvSpPr>
            <a:spLocks noGrp="1"/>
          </p:cNvSpPr>
          <p:nvPr>
            <p:ph type="title"/>
          </p:nvPr>
        </p:nvSpPr>
        <p:spPr>
          <a:xfrm>
            <a:off x="-10008" y="2348880"/>
            <a:ext cx="7030279" cy="1944216"/>
          </a:xfrm>
          <a:solidFill>
            <a:schemeClr val="accent4"/>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cs-CZ" sz="3600" dirty="0">
                <a:solidFill>
                  <a:schemeClr val="bg2">
                    <a:lumMod val="85000"/>
                  </a:schemeClr>
                </a:solidFill>
              </a:rPr>
              <a:t>	</a:t>
            </a:r>
            <a:r>
              <a:rPr lang="cs-CZ" sz="3600" dirty="0">
                <a:solidFill>
                  <a:schemeClr val="accent3">
                    <a:lumMod val="20000"/>
                    <a:lumOff val="80000"/>
                  </a:schemeClr>
                </a:solidFill>
              </a:rPr>
              <a:t>KODEX OBCHODNÍCH STANDARDŮ A ZÁSAD APAG</a:t>
            </a:r>
          </a:p>
        </p:txBody>
      </p:sp>
      <p:pic>
        <p:nvPicPr>
          <p:cNvPr id="9" name="Picture 8">
            <a:extLst>
              <a:ext uri="{FF2B5EF4-FFF2-40B4-BE49-F238E27FC236}">
                <a16:creationId xmlns:a16="http://schemas.microsoft.com/office/drawing/2014/main" id="{28724E03-5BF4-420B-8EE6-AD36573C08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5168" y="2708920"/>
            <a:ext cx="1460314" cy="1118631"/>
          </a:xfrm>
          <a:prstGeom prst="rect">
            <a:avLst/>
          </a:prstGeom>
        </p:spPr>
      </p:pic>
      <p:sp>
        <p:nvSpPr>
          <p:cNvPr id="6" name="TextovéPole 5">
            <a:extLst>
              <a:ext uri="{FF2B5EF4-FFF2-40B4-BE49-F238E27FC236}">
                <a16:creationId xmlns:a16="http://schemas.microsoft.com/office/drawing/2014/main" id="{C9C4E82E-0B8A-44F2-8768-323729DBA4B7}"/>
              </a:ext>
            </a:extLst>
          </p:cNvPr>
          <p:cNvSpPr txBox="1"/>
          <p:nvPr/>
        </p:nvSpPr>
        <p:spPr>
          <a:xfrm>
            <a:off x="395536" y="6381328"/>
            <a:ext cx="4678532" cy="369332"/>
          </a:xfrm>
          <a:prstGeom prst="rect">
            <a:avLst/>
          </a:prstGeom>
          <a:noFill/>
        </p:spPr>
        <p:txBody>
          <a:bodyPr wrap="square">
            <a:spAutoFit/>
          </a:bodyPr>
          <a:lstStyle/>
          <a:p>
            <a:r>
              <a:rPr lang="en-US" sz="1800" dirty="0">
                <a:solidFill>
                  <a:schemeClr val="bg1">
                    <a:lumMod val="75000"/>
                  </a:schemeClr>
                </a:solidFill>
              </a:rPr>
              <a:t>D-M053-AGL, index </a:t>
            </a:r>
            <a:r>
              <a:rPr lang="cs-CZ" sz="1800" dirty="0">
                <a:solidFill>
                  <a:schemeClr val="bg1">
                    <a:lumMod val="75000"/>
                  </a:schemeClr>
                </a:solidFill>
              </a:rPr>
              <a:t>C</a:t>
            </a:r>
            <a:r>
              <a:rPr lang="en-US" sz="1800" dirty="0">
                <a:solidFill>
                  <a:schemeClr val="bg1">
                    <a:lumMod val="75000"/>
                  </a:schemeClr>
                </a:solidFill>
              </a:rPr>
              <a:t>, released </a:t>
            </a:r>
            <a:r>
              <a:rPr lang="cs-CZ" sz="1800" dirty="0">
                <a:solidFill>
                  <a:schemeClr val="bg1">
                    <a:lumMod val="75000"/>
                  </a:schemeClr>
                </a:solidFill>
              </a:rPr>
              <a:t>28.08.2023</a:t>
            </a:r>
            <a:endParaRPr lang="en-US" sz="1800" dirty="0"/>
          </a:p>
        </p:txBody>
      </p:sp>
    </p:spTree>
    <p:extLst>
      <p:ext uri="{BB962C8B-B14F-4D97-AF65-F5344CB8AC3E}">
        <p14:creationId xmlns:p14="http://schemas.microsoft.com/office/powerpoint/2010/main" val="3003215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879D4BE-6BF6-4966-9EE8-4EAA820B2083}"/>
              </a:ext>
            </a:extLst>
          </p:cNvPr>
          <p:cNvSpPr>
            <a:spLocks noGrp="1"/>
          </p:cNvSpPr>
          <p:nvPr>
            <p:ph type="ftr" sz="quarter" idx="10"/>
          </p:nvPr>
        </p:nvSpPr>
        <p:spPr/>
        <p:txBody>
          <a:bodyPr/>
          <a:lstStyle/>
          <a:p>
            <a:r>
              <a:rPr lang="cs-CZ"/>
              <a:t>KODEX OBCHODNÍCH STANDARDŮ A ZÁSAD APAG</a:t>
            </a:r>
          </a:p>
        </p:txBody>
      </p:sp>
      <p:sp>
        <p:nvSpPr>
          <p:cNvPr id="5" name="Slide Number Placeholder 4">
            <a:extLst>
              <a:ext uri="{FF2B5EF4-FFF2-40B4-BE49-F238E27FC236}">
                <a16:creationId xmlns:a16="http://schemas.microsoft.com/office/drawing/2014/main" id="{BB62A8FB-2825-4CD6-92D1-CD592E4735CF}"/>
              </a:ext>
            </a:extLst>
          </p:cNvPr>
          <p:cNvSpPr>
            <a:spLocks noGrp="1"/>
          </p:cNvSpPr>
          <p:nvPr>
            <p:ph type="sldNum" sz="quarter" idx="11"/>
          </p:nvPr>
        </p:nvSpPr>
        <p:spPr/>
        <p:txBody>
          <a:bodyPr/>
          <a:lstStyle/>
          <a:p>
            <a:fld id="{C39117F4-3E9F-4732-B846-71DDBC752BFB}" type="slidenum">
              <a:rPr lang="en-US" smtClean="0"/>
              <a:t>10</a:t>
            </a:fld>
            <a:endParaRPr lang="en-US"/>
          </a:p>
        </p:txBody>
      </p:sp>
      <p:sp>
        <p:nvSpPr>
          <p:cNvPr id="6" name="Rectangle 5">
            <a:extLst>
              <a:ext uri="{FF2B5EF4-FFF2-40B4-BE49-F238E27FC236}">
                <a16:creationId xmlns:a16="http://schemas.microsoft.com/office/drawing/2014/main" id="{96E76368-3869-47A0-8CF6-59AE883C05F5}"/>
              </a:ext>
            </a:extLst>
          </p:cNvPr>
          <p:cNvSpPr/>
          <p:nvPr/>
        </p:nvSpPr>
        <p:spPr>
          <a:xfrm>
            <a:off x="323528" y="1184876"/>
            <a:ext cx="6768752" cy="2800767"/>
          </a:xfrm>
          <a:prstGeom prst="rect">
            <a:avLst/>
          </a:prstGeom>
        </p:spPr>
        <p:txBody>
          <a:bodyPr wrap="square">
            <a:spAutoFit/>
          </a:bodyPr>
          <a:lstStyle/>
          <a:p>
            <a:endParaRPr lang="en-US" sz="1600" dirty="0"/>
          </a:p>
          <a:p>
            <a:pPr algn="just"/>
            <a:r>
              <a:rPr lang="cs-CZ" sz="1600" dirty="0"/>
              <a:t>Po dokončení přezkumu dospěje vyšetřovací tým k závěru a může doporučit vhodná disciplinární nebo nápravná opatření. APAG se snaží důsledně reagovat na porušení zásad a udělit odpovídající kázeňský postih vzhledem k okolnostem a míře odpovědnosti jednotlivce. V závislosti na typu problému mohou být zapojeny různé organizace. Osoby, které jsou předmětem zprávy, nebudou součástí přezkumného nebo vyšetřovacího týmu.</a:t>
            </a:r>
          </a:p>
          <a:p>
            <a:pPr algn="just"/>
            <a:r>
              <a:rPr lang="cs-CZ" sz="1600" dirty="0"/>
              <a:t>Po dokončení přezkumu dospěje vyšetřovací tým k závěru a vydá doporučení, jak zjištěné problémy odstranit. Shrnutí případu je poskytnuto vedoucím pracovníkům, kteří jsou nezávislí na jakémkoli pochybení, k přezkoumání </a:t>
            </a:r>
            <a:br>
              <a:rPr lang="cs-CZ" sz="1600" dirty="0"/>
            </a:br>
            <a:r>
              <a:rPr lang="cs-CZ" sz="1600" dirty="0"/>
              <a:t>a případným opatřením.</a:t>
            </a:r>
          </a:p>
        </p:txBody>
      </p:sp>
      <p:sp>
        <p:nvSpPr>
          <p:cNvPr id="7" name="Title 1">
            <a:extLst>
              <a:ext uri="{FF2B5EF4-FFF2-40B4-BE49-F238E27FC236}">
                <a16:creationId xmlns:a16="http://schemas.microsoft.com/office/drawing/2014/main" id="{AEA837E3-AEB7-48C8-8930-33DD79E83D0A}"/>
              </a:ext>
            </a:extLst>
          </p:cNvPr>
          <p:cNvSpPr>
            <a:spLocks noGrp="1"/>
          </p:cNvSpPr>
          <p:nvPr>
            <p:ph type="title"/>
          </p:nvPr>
        </p:nvSpPr>
        <p:spPr>
          <a:xfrm>
            <a:off x="960000" y="452165"/>
            <a:ext cx="6660000" cy="720000"/>
          </a:xfrm>
        </p:spPr>
        <p:txBody>
          <a:bodyPr>
            <a:normAutofit/>
          </a:bodyPr>
          <a:lstStyle/>
          <a:p>
            <a:r>
              <a:rPr lang="cs-CZ" sz="2800" dirty="0">
                <a:latin typeface="Calibri (Základní text)"/>
              </a:rPr>
              <a:t>Etika</a:t>
            </a:r>
          </a:p>
        </p:txBody>
      </p:sp>
      <p:pic>
        <p:nvPicPr>
          <p:cNvPr id="8" name="Picture 7">
            <a:extLst>
              <a:ext uri="{FF2B5EF4-FFF2-40B4-BE49-F238E27FC236}">
                <a16:creationId xmlns:a16="http://schemas.microsoft.com/office/drawing/2014/main" id="{172D2844-4AE3-4C4C-80FA-20E596D766E4}"/>
              </a:ext>
            </a:extLst>
          </p:cNvPr>
          <p:cNvPicPr>
            <a:picLocks noChangeAspect="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23528" y="551158"/>
            <a:ext cx="522013" cy="522013"/>
          </a:xfrm>
          <a:prstGeom prst="rect">
            <a:avLst/>
          </a:prstGeom>
        </p:spPr>
      </p:pic>
      <p:sp>
        <p:nvSpPr>
          <p:cNvPr id="10" name="Rectangle 9">
            <a:extLst>
              <a:ext uri="{FF2B5EF4-FFF2-40B4-BE49-F238E27FC236}">
                <a16:creationId xmlns:a16="http://schemas.microsoft.com/office/drawing/2014/main" id="{60B7BC03-296F-4F56-9FC7-87D2724403B2}"/>
              </a:ext>
            </a:extLst>
          </p:cNvPr>
          <p:cNvSpPr/>
          <p:nvPr/>
        </p:nvSpPr>
        <p:spPr>
          <a:xfrm>
            <a:off x="311018" y="4452292"/>
            <a:ext cx="6781262" cy="1569660"/>
          </a:xfrm>
          <a:prstGeom prst="rect">
            <a:avLst/>
          </a:prstGeom>
        </p:spPr>
        <p:txBody>
          <a:bodyPr wrap="square">
            <a:spAutoFit/>
          </a:bodyPr>
          <a:lstStyle/>
          <a:p>
            <a:pPr algn="just"/>
            <a:r>
              <a:rPr lang="cs-CZ" sz="1600" dirty="0"/>
              <a:t>Přestože podporujeme poctivé hlášení, netolerujeme vědomě nepravdivá hlášení. Falešné obvinění může odvést vyšetřovací prostředky od věrohodných obav v dobré víře a poškodit morálku. Nahlaste to, o čem jste v dobré víře přesvědčeni, že je to pravda, ale nikdy vědomě neuvádějte nepravdivá obvinění, nelžete vyšetřovatelům ani neodmítejte spolupracovat při vyšetřování, protože </a:t>
            </a:r>
            <a:br>
              <a:rPr lang="cs-CZ" sz="1600" dirty="0"/>
            </a:br>
            <a:r>
              <a:rPr lang="cs-CZ" sz="1600" dirty="0"/>
              <a:t>i tyto kroky mohou být v rozporu s naším kodexem.</a:t>
            </a:r>
          </a:p>
        </p:txBody>
      </p:sp>
      <p:pic>
        <p:nvPicPr>
          <p:cNvPr id="12" name="Picture 11">
            <a:extLst>
              <a:ext uri="{FF2B5EF4-FFF2-40B4-BE49-F238E27FC236}">
                <a16:creationId xmlns:a16="http://schemas.microsoft.com/office/drawing/2014/main" id="{2DFE48FF-EC77-4991-B35D-6C700980DCA4}"/>
              </a:ext>
            </a:extLst>
          </p:cNvPr>
          <p:cNvPicPr>
            <a:picLocks noChangeAspect="1"/>
          </p:cNvPicPr>
          <p:nvPr/>
        </p:nvPicPr>
        <p:blipFill rotWithShape="1">
          <a:blip r:embed="rId3">
            <a:extLst>
              <a:ext uri="{28A0092B-C50C-407E-A947-70E740481C1C}">
                <a14:useLocalDpi xmlns:a14="http://schemas.microsoft.com/office/drawing/2010/main" val="0"/>
              </a:ext>
            </a:extLst>
          </a:blip>
          <a:srcRect l="51246" r="35490"/>
          <a:stretch/>
        </p:blipFill>
        <p:spPr>
          <a:xfrm>
            <a:off x="7203504" y="1484784"/>
            <a:ext cx="1584176" cy="4359970"/>
          </a:xfrm>
          <a:prstGeom prst="rect">
            <a:avLst/>
          </a:prstGeom>
        </p:spPr>
      </p:pic>
      <p:sp>
        <p:nvSpPr>
          <p:cNvPr id="13" name="TextBox 88">
            <a:extLst>
              <a:ext uri="{FF2B5EF4-FFF2-40B4-BE49-F238E27FC236}">
                <a16:creationId xmlns:a16="http://schemas.microsoft.com/office/drawing/2014/main" id="{74C34334-0D9D-4E26-9A53-674BF9E5CB83}"/>
              </a:ext>
            </a:extLst>
          </p:cNvPr>
          <p:cNvSpPr txBox="1"/>
          <p:nvPr/>
        </p:nvSpPr>
        <p:spPr>
          <a:xfrm>
            <a:off x="323528" y="4139669"/>
            <a:ext cx="3118626" cy="369332"/>
          </a:xfrm>
          <a:prstGeom prst="rect">
            <a:avLst/>
          </a:prstGeom>
          <a:noFill/>
        </p:spPr>
        <p:txBody>
          <a:bodyPr wrap="square" rtlCol="0" anchor="b">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b="1" cap="all">
                <a:solidFill>
                  <a:schemeClr val="accent3"/>
                </a:solidFill>
              </a:rPr>
              <a:t>ŽÁDNÁ FALEŠNÁ OBVINĚNÍ </a:t>
            </a:r>
          </a:p>
        </p:txBody>
      </p:sp>
      <p:sp>
        <p:nvSpPr>
          <p:cNvPr id="14" name="TextBox 88">
            <a:extLst>
              <a:ext uri="{FF2B5EF4-FFF2-40B4-BE49-F238E27FC236}">
                <a16:creationId xmlns:a16="http://schemas.microsoft.com/office/drawing/2014/main" id="{C6B83EB2-1BF7-427B-939A-17416CD7E237}"/>
              </a:ext>
            </a:extLst>
          </p:cNvPr>
          <p:cNvSpPr txBox="1"/>
          <p:nvPr/>
        </p:nvSpPr>
        <p:spPr>
          <a:xfrm>
            <a:off x="311018" y="1184876"/>
            <a:ext cx="4735594" cy="369332"/>
          </a:xfrm>
          <a:prstGeom prst="rect">
            <a:avLst/>
          </a:prstGeom>
          <a:noFill/>
        </p:spPr>
        <p:txBody>
          <a:bodyPr wrap="square" rtlCol="0" anchor="b">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b="1" cap="all">
                <a:solidFill>
                  <a:schemeClr val="accent3"/>
                </a:solidFill>
              </a:rPr>
              <a:t>VYŠETŘUJEME RYCHLE A SPRAVEDLIVĚ </a:t>
            </a:r>
          </a:p>
        </p:txBody>
      </p:sp>
    </p:spTree>
    <p:extLst>
      <p:ext uri="{BB962C8B-B14F-4D97-AF65-F5344CB8AC3E}">
        <p14:creationId xmlns:p14="http://schemas.microsoft.com/office/powerpoint/2010/main" val="2862876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87B0F-5903-023B-37FF-003F8CE8B9B7}"/>
              </a:ext>
            </a:extLst>
          </p:cNvPr>
          <p:cNvSpPr>
            <a:spLocks noGrp="1"/>
          </p:cNvSpPr>
          <p:nvPr>
            <p:ph type="title"/>
          </p:nvPr>
        </p:nvSpPr>
        <p:spPr/>
        <p:txBody>
          <a:bodyPr>
            <a:normAutofit/>
          </a:bodyPr>
          <a:lstStyle/>
          <a:p>
            <a:r>
              <a:rPr lang="cs-CZ" sz="2800" dirty="0">
                <a:latin typeface="+mj-lt"/>
              </a:rPr>
              <a:t>Etický nábor</a:t>
            </a:r>
            <a:endParaRPr lang="en-CA" sz="2800" dirty="0">
              <a:latin typeface="+mj-lt"/>
            </a:endParaRPr>
          </a:p>
        </p:txBody>
      </p:sp>
      <p:sp>
        <p:nvSpPr>
          <p:cNvPr id="3" name="Content Placeholder 2">
            <a:extLst>
              <a:ext uri="{FF2B5EF4-FFF2-40B4-BE49-F238E27FC236}">
                <a16:creationId xmlns:a16="http://schemas.microsoft.com/office/drawing/2014/main" id="{7B528476-3297-0351-6C8B-9DD36006B0C9}"/>
              </a:ext>
            </a:extLst>
          </p:cNvPr>
          <p:cNvSpPr>
            <a:spLocks noGrp="1"/>
          </p:cNvSpPr>
          <p:nvPr>
            <p:ph idx="1"/>
          </p:nvPr>
        </p:nvSpPr>
        <p:spPr>
          <a:xfrm>
            <a:off x="457200" y="1268760"/>
            <a:ext cx="8229600" cy="4569371"/>
          </a:xfrm>
        </p:spPr>
        <p:txBody>
          <a:bodyPr>
            <a:normAutofit fontScale="92500" lnSpcReduction="20000"/>
          </a:bodyPr>
          <a:lstStyle/>
          <a:p>
            <a:pPr marL="0" indent="0" algn="just">
              <a:buNone/>
            </a:pPr>
            <a:r>
              <a:rPr lang="cs-CZ" sz="1600" dirty="0">
                <a:highlight>
                  <a:srgbClr val="FFFF00"/>
                </a:highlight>
                <a:latin typeface="+mj-lt"/>
              </a:rPr>
              <a:t>Ve společnosti APAGCoSyst se pevně držíme našeho závazku k etickému náboru. Věříme, že etický nábor nejen zachovává hodnoty spravedlnosti, respektu a integrity, ale přispívá také k dlouhodobému úspěchu naší společnosti i kandidátů, se kterými jednáme. Náš přístup k etickému náboru se řídí následujícími zásadami:</a:t>
            </a:r>
          </a:p>
          <a:p>
            <a:pPr algn="just"/>
            <a:endParaRPr lang="cs-CZ" sz="1600" dirty="0">
              <a:highlight>
                <a:srgbClr val="FFFF00"/>
              </a:highlight>
              <a:latin typeface="+mj-lt"/>
            </a:endParaRPr>
          </a:p>
          <a:p>
            <a:pPr marL="0" indent="0" algn="just">
              <a:buNone/>
            </a:pPr>
            <a:r>
              <a:rPr lang="cs-CZ" sz="1600" dirty="0">
                <a:solidFill>
                  <a:srgbClr val="B4D333"/>
                </a:solidFill>
                <a:highlight>
                  <a:srgbClr val="FFFF00"/>
                </a:highlight>
                <a:latin typeface="+mj-lt"/>
              </a:rPr>
              <a:t>1. Spravedlnost a rovné příležitosti: </a:t>
            </a:r>
            <a:r>
              <a:rPr lang="cs-CZ" sz="1600" dirty="0">
                <a:highlight>
                  <a:srgbClr val="FFFF00"/>
                </a:highlight>
                <a:latin typeface="+mj-lt"/>
              </a:rPr>
              <a:t>Zajišťujeme, aby byl každý kandidát hodnocen výhradně na základě jeho schopností, kvalifikace a vhodnosti pro danou pozici. Diskriminace na základě rasy, pohlaví, věku, sexuální orientace, postižení nebo jakékoli jiné chráněné charakteristiky je přísně zakázána.</a:t>
            </a:r>
          </a:p>
          <a:p>
            <a:pPr algn="just"/>
            <a:endParaRPr lang="cs-CZ" sz="1600" dirty="0">
              <a:highlight>
                <a:srgbClr val="FFFF00"/>
              </a:highlight>
              <a:latin typeface="+mj-lt"/>
            </a:endParaRPr>
          </a:p>
          <a:p>
            <a:pPr marL="0" indent="0" algn="just">
              <a:buNone/>
            </a:pPr>
            <a:r>
              <a:rPr lang="cs-CZ" sz="1600" dirty="0">
                <a:solidFill>
                  <a:srgbClr val="B4D333"/>
                </a:solidFill>
                <a:highlight>
                  <a:srgbClr val="FFFF00"/>
                </a:highlight>
                <a:latin typeface="+mj-lt"/>
              </a:rPr>
              <a:t>2. Transparentní komunikace</a:t>
            </a:r>
            <a:r>
              <a:rPr lang="cs-CZ" sz="1600" dirty="0">
                <a:highlight>
                  <a:srgbClr val="FFFF00"/>
                </a:highlight>
                <a:latin typeface="+mj-lt"/>
              </a:rPr>
              <a:t>: Všem kandidátům poskytujeme jasné a přesné informace o pracovních pozicích, odpovědnostech, odměňování a firemní kultuře. To jim umožňuje činit informovaná rozhodnutí </a:t>
            </a:r>
            <a:br>
              <a:rPr lang="cs-CZ" sz="1600" dirty="0">
                <a:highlight>
                  <a:srgbClr val="FFFF00"/>
                </a:highlight>
                <a:latin typeface="+mj-lt"/>
              </a:rPr>
            </a:br>
            <a:r>
              <a:rPr lang="cs-CZ" sz="1600" dirty="0">
                <a:highlight>
                  <a:srgbClr val="FFFF00"/>
                </a:highlight>
                <a:latin typeface="+mj-lt"/>
              </a:rPr>
              <a:t>a sladit svá očekávání s realitou dané pozice.</a:t>
            </a:r>
          </a:p>
          <a:p>
            <a:pPr algn="just"/>
            <a:endParaRPr lang="cs-CZ" sz="1600" dirty="0">
              <a:highlight>
                <a:srgbClr val="FFFF00"/>
              </a:highlight>
              <a:latin typeface="+mj-lt"/>
            </a:endParaRPr>
          </a:p>
          <a:p>
            <a:pPr marL="0" indent="0" algn="just">
              <a:buNone/>
            </a:pPr>
            <a:r>
              <a:rPr lang="cs-CZ" sz="1600" dirty="0">
                <a:solidFill>
                  <a:srgbClr val="B4D333"/>
                </a:solidFill>
                <a:highlight>
                  <a:srgbClr val="FFFF00"/>
                </a:highlight>
                <a:latin typeface="+mj-lt"/>
              </a:rPr>
              <a:t>3. Respektování soukromí: </a:t>
            </a:r>
            <a:r>
              <a:rPr lang="cs-CZ" sz="1600" dirty="0">
                <a:highlight>
                  <a:srgbClr val="FFFF00"/>
                </a:highlight>
                <a:latin typeface="+mj-lt"/>
              </a:rPr>
              <a:t>Se všemi údaji o kandidátech nakládáme s maximální důvěrností a respektem </a:t>
            </a:r>
            <a:br>
              <a:rPr lang="cs-CZ" sz="1600" dirty="0">
                <a:highlight>
                  <a:srgbClr val="FFFF00"/>
                </a:highlight>
                <a:latin typeface="+mj-lt"/>
              </a:rPr>
            </a:br>
            <a:r>
              <a:rPr lang="cs-CZ" sz="1600" dirty="0">
                <a:highlight>
                  <a:srgbClr val="FFFF00"/>
                </a:highlight>
                <a:latin typeface="+mj-lt"/>
              </a:rPr>
              <a:t>k soukromí. S osobními údaji sdílenými během náborového procesu se zachází opatrně a jsou používány výhradně pro účely náboru.</a:t>
            </a:r>
          </a:p>
          <a:p>
            <a:pPr algn="just"/>
            <a:endParaRPr lang="cs-CZ" sz="1600" dirty="0">
              <a:highlight>
                <a:srgbClr val="FFFF00"/>
              </a:highlight>
              <a:latin typeface="+mj-lt"/>
            </a:endParaRPr>
          </a:p>
          <a:p>
            <a:pPr marL="0" indent="0" algn="just">
              <a:buNone/>
            </a:pPr>
            <a:r>
              <a:rPr lang="cs-CZ" sz="1600" dirty="0">
                <a:solidFill>
                  <a:srgbClr val="B4D333"/>
                </a:solidFill>
                <a:highlight>
                  <a:srgbClr val="FFFF00"/>
                </a:highlight>
                <a:latin typeface="+mj-lt"/>
              </a:rPr>
              <a:t>4. Informovaný souhlas</a:t>
            </a:r>
            <a:r>
              <a:rPr lang="cs-CZ" sz="1600" dirty="0">
                <a:highlight>
                  <a:srgbClr val="FFFF00"/>
                </a:highlight>
                <a:latin typeface="+mj-lt"/>
              </a:rPr>
              <a:t>: Požadujeme výslovný souhlas kandidátů před sdílením jejich informací </a:t>
            </a:r>
            <a:br>
              <a:rPr lang="cs-CZ" sz="1600" dirty="0">
                <a:highlight>
                  <a:srgbClr val="FFFF00"/>
                </a:highlight>
                <a:latin typeface="+mj-lt"/>
              </a:rPr>
            </a:br>
            <a:r>
              <a:rPr lang="cs-CZ" sz="1600" dirty="0">
                <a:highlight>
                  <a:srgbClr val="FFFF00"/>
                </a:highlight>
                <a:latin typeface="+mj-lt"/>
              </a:rPr>
              <a:t>s jakýmikoli třetími stranami, včetně personálních agentur a referenčních kontaktů. Kandidáti mají právo znát a schvalovat informace sdílené jejich jménem.</a:t>
            </a:r>
          </a:p>
          <a:p>
            <a:pPr algn="just"/>
            <a:endParaRPr lang="cs-CZ" sz="1600" dirty="0">
              <a:latin typeface="+mj-lt"/>
            </a:endParaRPr>
          </a:p>
        </p:txBody>
      </p:sp>
      <p:sp>
        <p:nvSpPr>
          <p:cNvPr id="4" name="Footer Placeholder 3">
            <a:extLst>
              <a:ext uri="{FF2B5EF4-FFF2-40B4-BE49-F238E27FC236}">
                <a16:creationId xmlns:a16="http://schemas.microsoft.com/office/drawing/2014/main" id="{A4B064EB-55E7-4F57-5169-1F3AA57564E2}"/>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Calibri"/>
                <a:ea typeface="+mn-ea"/>
                <a:cs typeface="+mn-cs"/>
              </a:rPr>
              <a:t>APAG CODE OF BUSINESS STANDARDS AND PRINCIPLES</a:t>
            </a:r>
            <a:endParaRPr kumimoji="0" lang="en-US"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78760AE8-4374-5B54-01FF-037A815BEFB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9117F4-3E9F-4732-B846-71DDBC752BFB}" type="slidenum">
              <a:rPr kumimoji="0" lang="en-US"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640112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DC7A-9E01-8C30-C346-66632A70E2DE}"/>
              </a:ext>
            </a:extLst>
          </p:cNvPr>
          <p:cNvSpPr>
            <a:spLocks noGrp="1"/>
          </p:cNvSpPr>
          <p:nvPr>
            <p:ph type="title"/>
          </p:nvPr>
        </p:nvSpPr>
        <p:spPr/>
        <p:txBody>
          <a:bodyPr>
            <a:normAutofit/>
          </a:bodyPr>
          <a:lstStyle/>
          <a:p>
            <a:r>
              <a:rPr lang="cs-CZ" sz="2800" dirty="0">
                <a:latin typeface="Calibri (Základní text)"/>
              </a:rPr>
              <a:t>Etický nábor</a:t>
            </a:r>
            <a:endParaRPr lang="en-CA" sz="2800" dirty="0">
              <a:latin typeface="Calibri (Základní text)"/>
            </a:endParaRPr>
          </a:p>
        </p:txBody>
      </p:sp>
      <p:sp>
        <p:nvSpPr>
          <p:cNvPr id="3" name="Content Placeholder 2">
            <a:extLst>
              <a:ext uri="{FF2B5EF4-FFF2-40B4-BE49-F238E27FC236}">
                <a16:creationId xmlns:a16="http://schemas.microsoft.com/office/drawing/2014/main" id="{62619892-6503-2F35-E07E-FEF538E2F9AE}"/>
              </a:ext>
            </a:extLst>
          </p:cNvPr>
          <p:cNvSpPr>
            <a:spLocks noGrp="1"/>
          </p:cNvSpPr>
          <p:nvPr>
            <p:ph idx="1"/>
          </p:nvPr>
        </p:nvSpPr>
        <p:spPr>
          <a:xfrm>
            <a:off x="457200" y="1268760"/>
            <a:ext cx="8229600" cy="4569371"/>
          </a:xfrm>
        </p:spPr>
        <p:txBody>
          <a:bodyPr>
            <a:normAutofit fontScale="77500" lnSpcReduction="20000"/>
          </a:bodyPr>
          <a:lstStyle/>
          <a:p>
            <a:pPr marL="0" indent="0" algn="just">
              <a:buNone/>
            </a:pPr>
            <a:r>
              <a:rPr lang="cs-CZ" dirty="0">
                <a:solidFill>
                  <a:srgbClr val="B4D333"/>
                </a:solidFill>
                <a:highlight>
                  <a:srgbClr val="FFFF00"/>
                </a:highlight>
                <a:latin typeface="+mj-lt"/>
              </a:rPr>
              <a:t>5. Včasná a ohleduplná komunikace: </a:t>
            </a:r>
            <a:r>
              <a:rPr lang="cs-CZ" dirty="0">
                <a:highlight>
                  <a:srgbClr val="FFFF00"/>
                </a:highlight>
                <a:latin typeface="+mj-lt"/>
              </a:rPr>
              <a:t>Usilujeme o udržování otevřené komunikace s kandidáty během celého náborového procesu. Okamžitě informujeme kandidáty o stavu jejich žádosti </a:t>
            </a:r>
            <a:br>
              <a:rPr lang="cs-CZ" dirty="0">
                <a:highlight>
                  <a:srgbClr val="FFFF00"/>
                </a:highlight>
                <a:latin typeface="+mj-lt"/>
              </a:rPr>
            </a:br>
            <a:r>
              <a:rPr lang="cs-CZ" dirty="0">
                <a:highlight>
                  <a:srgbClr val="FFFF00"/>
                </a:highlight>
                <a:latin typeface="+mj-lt"/>
              </a:rPr>
              <a:t>a poskytujeme konstruktivní zpětnou vazbu, pokud je to možné.</a:t>
            </a:r>
          </a:p>
          <a:p>
            <a:pPr algn="just"/>
            <a:endParaRPr lang="cs-CZ" dirty="0">
              <a:highlight>
                <a:srgbClr val="FFFF00"/>
              </a:highlight>
              <a:latin typeface="+mj-lt"/>
            </a:endParaRPr>
          </a:p>
          <a:p>
            <a:pPr marL="0" indent="0" algn="just">
              <a:buNone/>
            </a:pPr>
            <a:r>
              <a:rPr lang="cs-CZ" dirty="0">
                <a:solidFill>
                  <a:srgbClr val="B4D333"/>
                </a:solidFill>
                <a:highlight>
                  <a:srgbClr val="FFFF00"/>
                </a:highlight>
                <a:latin typeface="+mj-lt"/>
              </a:rPr>
              <a:t>6. Boj proti korupci a úplatkářství: </a:t>
            </a:r>
            <a:r>
              <a:rPr lang="cs-CZ" dirty="0">
                <a:highlight>
                  <a:srgbClr val="FFFF00"/>
                </a:highlight>
                <a:latin typeface="+mj-lt"/>
              </a:rPr>
              <a:t>Jsme odhodláni předcházet jakékoli formě úplatkářství, korupce nebo neetického ovlivňování během náborového procesu. Naše interakce s kandidáty, stejně jako s personálními agenturami třetích stran, probíhají poctivě a transparentně.</a:t>
            </a:r>
          </a:p>
          <a:p>
            <a:pPr algn="just"/>
            <a:endParaRPr lang="cs-CZ" dirty="0">
              <a:highlight>
                <a:srgbClr val="FFFF00"/>
              </a:highlight>
              <a:latin typeface="+mj-lt"/>
            </a:endParaRPr>
          </a:p>
          <a:p>
            <a:pPr marL="0" indent="0" algn="just">
              <a:buNone/>
            </a:pPr>
            <a:r>
              <a:rPr lang="cs-CZ" dirty="0">
                <a:solidFill>
                  <a:srgbClr val="B4D333"/>
                </a:solidFill>
                <a:highlight>
                  <a:srgbClr val="FFFF00"/>
                </a:highlight>
                <a:latin typeface="+mj-lt"/>
              </a:rPr>
              <a:t>7. Diverzita a inkluze: </a:t>
            </a:r>
            <a:r>
              <a:rPr lang="cs-CZ" dirty="0">
                <a:highlight>
                  <a:srgbClr val="FFFF00"/>
                </a:highlight>
                <a:latin typeface="+mj-lt"/>
              </a:rPr>
              <a:t>Aktivně se snažíme vybudovat různorodou pracovní sílu, která odráží širokou škálu perspektiv a zkušeností. Věříme, že různorodé týmy podporují inovace a lepší rozhodování.</a:t>
            </a:r>
          </a:p>
          <a:p>
            <a:pPr algn="just"/>
            <a:endParaRPr lang="cs-CZ" dirty="0">
              <a:solidFill>
                <a:srgbClr val="B4D333"/>
              </a:solidFill>
              <a:highlight>
                <a:srgbClr val="FFFF00"/>
              </a:highlight>
              <a:latin typeface="+mj-lt"/>
            </a:endParaRPr>
          </a:p>
          <a:p>
            <a:pPr marL="0" indent="0" algn="just">
              <a:buNone/>
            </a:pPr>
            <a:r>
              <a:rPr lang="cs-CZ" dirty="0">
                <a:solidFill>
                  <a:srgbClr val="B4D333"/>
                </a:solidFill>
                <a:highlight>
                  <a:srgbClr val="FFFF00"/>
                </a:highlight>
                <a:latin typeface="+mj-lt"/>
              </a:rPr>
              <a:t>8. Růst a vývoj: </a:t>
            </a:r>
            <a:r>
              <a:rPr lang="cs-CZ" dirty="0">
                <a:highlight>
                  <a:srgbClr val="FFFF00"/>
                </a:highlight>
                <a:latin typeface="+mj-lt"/>
              </a:rPr>
              <a:t>Náš závazek k etickému náboru přesahuje proces náboru. Podporujeme profesní růst a rozvoj našich zaměstnanců prostřednictvím školení, mentoringu a příležitostí k postupu.</a:t>
            </a:r>
          </a:p>
          <a:p>
            <a:pPr algn="just"/>
            <a:endParaRPr lang="cs-CZ" dirty="0">
              <a:highlight>
                <a:srgbClr val="FFFF00"/>
              </a:highlight>
              <a:latin typeface="+mj-lt"/>
            </a:endParaRPr>
          </a:p>
          <a:p>
            <a:pPr marL="0" indent="0" algn="just">
              <a:buNone/>
            </a:pPr>
            <a:r>
              <a:rPr lang="cs-CZ" dirty="0">
                <a:highlight>
                  <a:srgbClr val="FFFF00"/>
                </a:highlight>
                <a:latin typeface="+mj-lt"/>
              </a:rPr>
              <a:t>Dodržováním těchto zásad se snažíme zavést náborový proces, který nejen identifikuje nejvhodnější kandidáty pro naši společnost, ale také ke každému jednotlivci přistupuje </a:t>
            </a:r>
            <a:br>
              <a:rPr lang="cs-CZ" dirty="0">
                <a:highlight>
                  <a:srgbClr val="FFFF00"/>
                </a:highlight>
                <a:latin typeface="+mj-lt"/>
              </a:rPr>
            </a:br>
            <a:r>
              <a:rPr lang="cs-CZ" dirty="0">
                <a:highlight>
                  <a:srgbClr val="FFFF00"/>
                </a:highlight>
                <a:latin typeface="+mj-lt"/>
              </a:rPr>
              <a:t>s respektem a spravedlností, které si zaslouží. Přijímáme zodpovědnost za dodržování těchto etických norem a neustále se snažíme zlepšovat naše postupy.</a:t>
            </a:r>
            <a:endParaRPr lang="cs-CZ" dirty="0">
              <a:latin typeface="+mj-lt"/>
            </a:endParaRPr>
          </a:p>
        </p:txBody>
      </p:sp>
      <p:sp>
        <p:nvSpPr>
          <p:cNvPr id="4" name="Footer Placeholder 3">
            <a:extLst>
              <a:ext uri="{FF2B5EF4-FFF2-40B4-BE49-F238E27FC236}">
                <a16:creationId xmlns:a16="http://schemas.microsoft.com/office/drawing/2014/main" id="{8A1576A6-8D08-4E93-2900-4E430F4A867E}"/>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Calibri"/>
                <a:ea typeface="+mn-ea"/>
                <a:cs typeface="+mn-cs"/>
              </a:rPr>
              <a:t>APAG CODE OF BUSINESS STANDARDS AND PRINCIPLES</a:t>
            </a:r>
            <a:endParaRPr kumimoji="0" lang="en-US"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00130E81-B7EA-0856-B72C-BE83AE47A5F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9117F4-3E9F-4732-B846-71DDBC752BFB}" type="slidenum">
              <a:rPr kumimoji="0" lang="en-US"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2282753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C269E40-5007-48F9-888D-E96292D91E40}"/>
              </a:ext>
            </a:extLst>
          </p:cNvPr>
          <p:cNvSpPr>
            <a:spLocks noGrp="1"/>
          </p:cNvSpPr>
          <p:nvPr>
            <p:ph type="ftr" sz="quarter" idx="10"/>
          </p:nvPr>
        </p:nvSpPr>
        <p:spPr/>
        <p:txBody>
          <a:bodyPr/>
          <a:lstStyle/>
          <a:p>
            <a:r>
              <a:rPr lang="cs-CZ"/>
              <a:t>KODEX OBCHODNÍCH STANDARDŮ A ZÁSAD APAG</a:t>
            </a:r>
          </a:p>
        </p:txBody>
      </p:sp>
      <p:sp>
        <p:nvSpPr>
          <p:cNvPr id="5" name="Slide Number Placeholder 4">
            <a:extLst>
              <a:ext uri="{FF2B5EF4-FFF2-40B4-BE49-F238E27FC236}">
                <a16:creationId xmlns:a16="http://schemas.microsoft.com/office/drawing/2014/main" id="{8A12878C-E801-4BFD-AE22-0DF6F604655A}"/>
              </a:ext>
            </a:extLst>
          </p:cNvPr>
          <p:cNvSpPr>
            <a:spLocks noGrp="1"/>
          </p:cNvSpPr>
          <p:nvPr>
            <p:ph type="sldNum" sz="quarter" idx="11"/>
          </p:nvPr>
        </p:nvSpPr>
        <p:spPr/>
        <p:txBody>
          <a:bodyPr/>
          <a:lstStyle/>
          <a:p>
            <a:fld id="{C39117F4-3E9F-4732-B846-71DDBC752BFB}" type="slidenum">
              <a:rPr lang="en-US" smtClean="0"/>
              <a:t>13</a:t>
            </a:fld>
            <a:endParaRPr lang="en-US"/>
          </a:p>
        </p:txBody>
      </p:sp>
      <p:pic>
        <p:nvPicPr>
          <p:cNvPr id="7" name="Content Placeholder 6">
            <a:extLst>
              <a:ext uri="{FF2B5EF4-FFF2-40B4-BE49-F238E27FC236}">
                <a16:creationId xmlns:a16="http://schemas.microsoft.com/office/drawing/2014/main" id="{1EB29145-4C8E-4E3D-AF08-A4A5EB209B0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058" r="51219" b="15746"/>
          <a:stretch/>
        </p:blipFill>
        <p:spPr>
          <a:xfrm>
            <a:off x="0" y="-2434"/>
            <a:ext cx="5868144" cy="6874602"/>
          </a:xfrm>
        </p:spPr>
      </p:pic>
      <p:sp>
        <p:nvSpPr>
          <p:cNvPr id="8" name="Title 1">
            <a:extLst>
              <a:ext uri="{FF2B5EF4-FFF2-40B4-BE49-F238E27FC236}">
                <a16:creationId xmlns:a16="http://schemas.microsoft.com/office/drawing/2014/main" id="{331D8B01-952D-4F26-9D0B-DA32DC28CE64}"/>
              </a:ext>
            </a:extLst>
          </p:cNvPr>
          <p:cNvSpPr>
            <a:spLocks noGrp="1"/>
          </p:cNvSpPr>
          <p:nvPr>
            <p:ph type="title"/>
          </p:nvPr>
        </p:nvSpPr>
        <p:spPr>
          <a:xfrm>
            <a:off x="6078992" y="3212976"/>
            <a:ext cx="2957503" cy="720000"/>
          </a:xfrm>
        </p:spPr>
        <p:txBody>
          <a:bodyPr>
            <a:noAutofit/>
          </a:bodyPr>
          <a:lstStyle/>
          <a:p>
            <a:pPr algn="ctr"/>
            <a:r>
              <a:rPr lang="cs-CZ" sz="2800" dirty="0">
                <a:latin typeface="Calibri (Základní text)"/>
              </a:rPr>
              <a:t>3 Integrita v rámci APAG</a:t>
            </a:r>
          </a:p>
        </p:txBody>
      </p:sp>
      <p:pic>
        <p:nvPicPr>
          <p:cNvPr id="3" name="Picture 2">
            <a:extLst>
              <a:ext uri="{FF2B5EF4-FFF2-40B4-BE49-F238E27FC236}">
                <a16:creationId xmlns:a16="http://schemas.microsoft.com/office/drawing/2014/main" id="{CC166C25-34F9-477D-ACCA-FDA35E9724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4796" y="1893364"/>
            <a:ext cx="1103588" cy="1103588"/>
          </a:xfrm>
          <a:prstGeom prst="rect">
            <a:avLst/>
          </a:prstGeom>
        </p:spPr>
      </p:pic>
    </p:spTree>
    <p:extLst>
      <p:ext uri="{BB962C8B-B14F-4D97-AF65-F5344CB8AC3E}">
        <p14:creationId xmlns:p14="http://schemas.microsoft.com/office/powerpoint/2010/main" val="913057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D7A49-5E68-4503-9258-82A6C79F1A87}"/>
              </a:ext>
            </a:extLst>
          </p:cNvPr>
          <p:cNvSpPr>
            <a:spLocks noGrp="1"/>
          </p:cNvSpPr>
          <p:nvPr>
            <p:ph type="title"/>
          </p:nvPr>
        </p:nvSpPr>
        <p:spPr>
          <a:xfrm>
            <a:off x="1115616" y="383161"/>
            <a:ext cx="6660000" cy="720000"/>
          </a:xfrm>
        </p:spPr>
        <p:txBody>
          <a:bodyPr>
            <a:normAutofit/>
          </a:bodyPr>
          <a:lstStyle/>
          <a:p>
            <a:r>
              <a:rPr lang="cs-CZ" sz="2800" dirty="0">
                <a:latin typeface="Calibri (Základní text)"/>
              </a:rPr>
              <a:t>3 Integrita v rámci APAG</a:t>
            </a:r>
          </a:p>
        </p:txBody>
      </p:sp>
      <p:sp>
        <p:nvSpPr>
          <p:cNvPr id="4" name="Footer Placeholder 3">
            <a:extLst>
              <a:ext uri="{FF2B5EF4-FFF2-40B4-BE49-F238E27FC236}">
                <a16:creationId xmlns:a16="http://schemas.microsoft.com/office/drawing/2014/main" id="{93676FF6-3471-4401-AF55-CEBF24C4D733}"/>
              </a:ext>
            </a:extLst>
          </p:cNvPr>
          <p:cNvSpPr>
            <a:spLocks noGrp="1"/>
          </p:cNvSpPr>
          <p:nvPr>
            <p:ph type="ftr" sz="quarter" idx="10"/>
          </p:nvPr>
        </p:nvSpPr>
        <p:spPr/>
        <p:txBody>
          <a:bodyPr/>
          <a:lstStyle/>
          <a:p>
            <a:r>
              <a:rPr lang="cs-CZ"/>
              <a:t>KODEX OBCHODNÍCH STANDARDŮ A ZÁSAD APAG</a:t>
            </a:r>
          </a:p>
        </p:txBody>
      </p:sp>
      <p:sp>
        <p:nvSpPr>
          <p:cNvPr id="5" name="Slide Number Placeholder 4">
            <a:extLst>
              <a:ext uri="{FF2B5EF4-FFF2-40B4-BE49-F238E27FC236}">
                <a16:creationId xmlns:a16="http://schemas.microsoft.com/office/drawing/2014/main" id="{79A877EF-5865-4168-BE12-932375D2672C}"/>
              </a:ext>
            </a:extLst>
          </p:cNvPr>
          <p:cNvSpPr>
            <a:spLocks noGrp="1"/>
          </p:cNvSpPr>
          <p:nvPr>
            <p:ph type="sldNum" sz="quarter" idx="11"/>
          </p:nvPr>
        </p:nvSpPr>
        <p:spPr/>
        <p:txBody>
          <a:bodyPr/>
          <a:lstStyle/>
          <a:p>
            <a:fld id="{C39117F4-3E9F-4732-B846-71DDBC752BFB}" type="slidenum">
              <a:rPr lang="en-US" smtClean="0"/>
              <a:t>14</a:t>
            </a:fld>
            <a:endParaRPr lang="en-US"/>
          </a:p>
        </p:txBody>
      </p:sp>
      <p:pic>
        <p:nvPicPr>
          <p:cNvPr id="6" name="Picture 5">
            <a:extLst>
              <a:ext uri="{FF2B5EF4-FFF2-40B4-BE49-F238E27FC236}">
                <a16:creationId xmlns:a16="http://schemas.microsoft.com/office/drawing/2014/main" id="{74C7AB58-ADE4-4756-B36B-91C376BD38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311" y="476672"/>
            <a:ext cx="532979" cy="532979"/>
          </a:xfrm>
          <a:prstGeom prst="rect">
            <a:avLst/>
          </a:prstGeom>
        </p:spPr>
      </p:pic>
      <p:sp>
        <p:nvSpPr>
          <p:cNvPr id="7" name="Rectangle 6">
            <a:extLst>
              <a:ext uri="{FF2B5EF4-FFF2-40B4-BE49-F238E27FC236}">
                <a16:creationId xmlns:a16="http://schemas.microsoft.com/office/drawing/2014/main" id="{C6F828A4-7157-4E4D-8E30-284A2DB3364E}"/>
              </a:ext>
            </a:extLst>
          </p:cNvPr>
          <p:cNvSpPr/>
          <p:nvPr/>
        </p:nvSpPr>
        <p:spPr>
          <a:xfrm>
            <a:off x="486544" y="1248886"/>
            <a:ext cx="5105942" cy="4832092"/>
          </a:xfrm>
          <a:prstGeom prst="rect">
            <a:avLst/>
          </a:prstGeom>
        </p:spPr>
        <p:txBody>
          <a:bodyPr wrap="square">
            <a:spAutoFit/>
          </a:bodyPr>
          <a:lstStyle/>
          <a:p>
            <a:r>
              <a:rPr lang="cs-CZ" sz="1400" b="1" dirty="0">
                <a:solidFill>
                  <a:srgbClr val="000000"/>
                </a:solidFill>
              </a:rPr>
              <a:t>Vhodné využití našich aktiv</a:t>
            </a:r>
          </a:p>
          <a:p>
            <a:pPr algn="just"/>
            <a:r>
              <a:rPr lang="cs-CZ" sz="1400" dirty="0">
                <a:solidFill>
                  <a:srgbClr val="000000"/>
                </a:solidFill>
              </a:rPr>
              <a:t>Aktiva a informace APAG jsou cennými zdroji, které mají zefektivnit naši činnost. Je důležité, abychom tento majetek chránili a nikdy nedovolili, aby jeho osobní používání narušovalo naše pracovní povinnosti. </a:t>
            </a:r>
          </a:p>
          <a:p>
            <a:pPr algn="just"/>
            <a:r>
              <a:rPr lang="cs-CZ" sz="1400" dirty="0">
                <a:solidFill>
                  <a:srgbClr val="000000"/>
                </a:solidFill>
              </a:rPr>
              <a:t>Mezi naše aktiva patří:</a:t>
            </a:r>
          </a:p>
          <a:p>
            <a:pPr marL="171450" indent="-171450" algn="just">
              <a:buFont typeface="Arial" panose="020B0604020202020204" pitchFamily="34" charset="0"/>
              <a:buChar char="•"/>
            </a:pPr>
            <a:r>
              <a:rPr lang="cs-CZ" sz="1400" dirty="0">
                <a:solidFill>
                  <a:srgbClr val="000000"/>
                </a:solidFill>
              </a:rPr>
              <a:t>Duševní vlastnictví.</a:t>
            </a:r>
          </a:p>
          <a:p>
            <a:pPr marL="171450" indent="-171450" algn="just">
              <a:buFont typeface="Arial" panose="020B0604020202020204" pitchFamily="34" charset="0"/>
              <a:buChar char="•"/>
            </a:pPr>
            <a:r>
              <a:rPr lang="cs-CZ" sz="1400" dirty="0">
                <a:solidFill>
                  <a:srgbClr val="000000"/>
                </a:solidFill>
              </a:rPr>
              <a:t>Důvěrné a chráněné informace, včetně osobních informací nebo údajů zákazníků, které byly společnosti APAG poskytnuty důvěrně.</a:t>
            </a:r>
          </a:p>
          <a:p>
            <a:pPr marL="171450" indent="-171450" algn="just">
              <a:buFont typeface="Arial" panose="020B0604020202020204" pitchFamily="34" charset="0"/>
              <a:buChar char="•"/>
            </a:pPr>
            <a:r>
              <a:rPr lang="cs-CZ" sz="1400" dirty="0">
                <a:solidFill>
                  <a:srgbClr val="000000"/>
                </a:solidFill>
              </a:rPr>
              <a:t>Prodejní, marketingové a další obchodní strategie</a:t>
            </a:r>
          </a:p>
          <a:p>
            <a:pPr marL="171450" indent="-171450" algn="just">
              <a:buFont typeface="Arial" panose="020B0604020202020204" pitchFamily="34" charset="0"/>
              <a:buChar char="•"/>
            </a:pPr>
            <a:r>
              <a:rPr lang="cs-CZ" sz="1400" dirty="0">
                <a:solidFill>
                  <a:srgbClr val="000000"/>
                </a:solidFill>
              </a:rPr>
              <a:t>a plány.</a:t>
            </a:r>
          </a:p>
          <a:p>
            <a:pPr marL="171450" indent="-171450" algn="just">
              <a:buFont typeface="Arial" panose="020B0604020202020204" pitchFamily="34" charset="0"/>
              <a:buChar char="•"/>
            </a:pPr>
            <a:r>
              <a:rPr lang="cs-CZ" sz="1400" dirty="0">
                <a:solidFill>
                  <a:srgbClr val="000000"/>
                </a:solidFill>
              </a:rPr>
              <a:t>Finanční údaje.</a:t>
            </a:r>
          </a:p>
          <a:p>
            <a:pPr marL="171450" indent="-171450" algn="just">
              <a:buFont typeface="Arial" panose="020B0604020202020204" pitchFamily="34" charset="0"/>
              <a:buChar char="•"/>
            </a:pPr>
            <a:r>
              <a:rPr lang="cs-CZ" sz="1400" dirty="0">
                <a:solidFill>
                  <a:srgbClr val="000000"/>
                </a:solidFill>
              </a:rPr>
              <a:t>Technologie a software.</a:t>
            </a:r>
          </a:p>
          <a:p>
            <a:pPr marL="171450" indent="-171450" algn="just">
              <a:buFont typeface="Arial" panose="020B0604020202020204" pitchFamily="34" charset="0"/>
              <a:buChar char="•"/>
            </a:pPr>
            <a:r>
              <a:rPr lang="cs-CZ" sz="1400" dirty="0">
                <a:solidFill>
                  <a:srgbClr val="000000"/>
                </a:solidFill>
              </a:rPr>
              <a:t>Další obchodní tajemství.</a:t>
            </a:r>
          </a:p>
          <a:p>
            <a:pPr marL="171450" indent="-171450" algn="just">
              <a:buFont typeface="Arial" panose="020B0604020202020204" pitchFamily="34" charset="0"/>
              <a:buChar char="•"/>
            </a:pPr>
            <a:endParaRPr lang="en-CA" sz="1400" dirty="0">
              <a:solidFill>
                <a:srgbClr val="000000"/>
              </a:solidFill>
            </a:endParaRPr>
          </a:p>
          <a:p>
            <a:pPr algn="just"/>
            <a:r>
              <a:rPr lang="cs-CZ" sz="1400" dirty="0">
                <a:solidFill>
                  <a:srgbClr val="000000"/>
                </a:solidFill>
              </a:rPr>
              <a:t>Mezi naše aktiva patří také hmotný majetek, jako např.:</a:t>
            </a:r>
          </a:p>
          <a:p>
            <a:pPr marL="171450" indent="-171450">
              <a:buFont typeface="Arial" panose="020B0604020202020204" pitchFamily="34" charset="0"/>
              <a:buChar char="•"/>
            </a:pPr>
            <a:r>
              <a:rPr lang="cs-CZ" sz="1400" dirty="0">
                <a:solidFill>
                  <a:srgbClr val="000000"/>
                </a:solidFill>
              </a:rPr>
              <a:t>Hotovost.</a:t>
            </a:r>
          </a:p>
          <a:p>
            <a:pPr marL="171450" indent="-171450">
              <a:buFont typeface="Arial" panose="020B0604020202020204" pitchFamily="34" charset="0"/>
              <a:buChar char="•"/>
            </a:pPr>
            <a:r>
              <a:rPr lang="cs-CZ" sz="1400" dirty="0">
                <a:solidFill>
                  <a:srgbClr val="000000"/>
                </a:solidFill>
              </a:rPr>
              <a:t>Vybavení.</a:t>
            </a:r>
          </a:p>
          <a:p>
            <a:pPr marL="171450" indent="-171450">
              <a:buFont typeface="Arial" panose="020B0604020202020204" pitchFamily="34" charset="0"/>
              <a:buChar char="•"/>
            </a:pPr>
            <a:r>
              <a:rPr lang="cs-CZ" sz="1400" dirty="0">
                <a:solidFill>
                  <a:srgbClr val="000000"/>
                </a:solidFill>
              </a:rPr>
              <a:t>Zařízení.</a:t>
            </a:r>
          </a:p>
          <a:p>
            <a:pPr marL="171450" indent="-171450">
              <a:buFont typeface="Arial" panose="020B0604020202020204" pitchFamily="34" charset="0"/>
              <a:buChar char="•"/>
            </a:pPr>
            <a:r>
              <a:rPr lang="cs-CZ" sz="1400" dirty="0">
                <a:solidFill>
                  <a:srgbClr val="000000"/>
                </a:solidFill>
              </a:rPr>
              <a:t>Zásoby.</a:t>
            </a:r>
          </a:p>
          <a:p>
            <a:pPr marL="171450" indent="-171450">
              <a:buFont typeface="Arial" panose="020B0604020202020204" pitchFamily="34" charset="0"/>
              <a:buChar char="•"/>
            </a:pPr>
            <a:r>
              <a:rPr lang="cs-CZ" sz="1400" dirty="0">
                <a:solidFill>
                  <a:srgbClr val="000000"/>
                </a:solidFill>
              </a:rPr>
              <a:t>Soupis výrobků.</a:t>
            </a:r>
          </a:p>
        </p:txBody>
      </p:sp>
      <p:sp>
        <p:nvSpPr>
          <p:cNvPr id="8" name="Rectangle 7">
            <a:extLst>
              <a:ext uri="{FF2B5EF4-FFF2-40B4-BE49-F238E27FC236}">
                <a16:creationId xmlns:a16="http://schemas.microsoft.com/office/drawing/2014/main" id="{16C166C5-F6CE-4C72-AA2A-559B0FE9B1DA}"/>
              </a:ext>
            </a:extLst>
          </p:cNvPr>
          <p:cNvSpPr/>
          <p:nvPr/>
        </p:nvSpPr>
        <p:spPr>
          <a:xfrm>
            <a:off x="5990359" y="1378533"/>
            <a:ext cx="2458616" cy="2986571"/>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cs-CZ" sz="1400" dirty="0"/>
              <a:t>Používání jakéhokoliv majetku společnosti mimo rámec vašich povinností ve společnosti, například používání počítače společnosti pro výuku, zařízení pro domácí projekt nebo mobilních telefonů společnosti pro soukromé hovory </a:t>
            </a:r>
            <a:br>
              <a:rPr lang="cs-CZ" sz="1400" dirty="0"/>
            </a:br>
            <a:r>
              <a:rPr lang="cs-CZ" sz="1400" dirty="0"/>
              <a:t>v zahraničí, vyžaduje předchozí písemný souhlas vašeho nadřízeného. Toto schválení je třeba každoročně obnovovat, pokud budete majetek nadále používat mimo zaměstnání. </a:t>
            </a:r>
          </a:p>
        </p:txBody>
      </p:sp>
      <p:pic>
        <p:nvPicPr>
          <p:cNvPr id="9" name="Picture 8">
            <a:extLst>
              <a:ext uri="{FF2B5EF4-FFF2-40B4-BE49-F238E27FC236}">
                <a16:creationId xmlns:a16="http://schemas.microsoft.com/office/drawing/2014/main" id="{6E453BC4-C041-462F-A6CC-3646EFC9E9BE}"/>
              </a:ext>
            </a:extLst>
          </p:cNvPr>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606887" y="1009651"/>
            <a:ext cx="571663" cy="515081"/>
          </a:xfrm>
          <a:prstGeom prst="rect">
            <a:avLst/>
          </a:prstGeom>
        </p:spPr>
      </p:pic>
    </p:spTree>
    <p:extLst>
      <p:ext uri="{BB962C8B-B14F-4D97-AF65-F5344CB8AC3E}">
        <p14:creationId xmlns:p14="http://schemas.microsoft.com/office/powerpoint/2010/main" val="2877882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9A72DFD-79D9-455F-9335-FE0ED0C6F76F}"/>
              </a:ext>
            </a:extLst>
          </p:cNvPr>
          <p:cNvSpPr>
            <a:spLocks noGrp="1"/>
          </p:cNvSpPr>
          <p:nvPr>
            <p:ph type="ftr" sz="quarter" idx="10"/>
          </p:nvPr>
        </p:nvSpPr>
        <p:spPr/>
        <p:txBody>
          <a:bodyPr/>
          <a:lstStyle/>
          <a:p>
            <a:r>
              <a:rPr lang="cs-CZ"/>
              <a:t>KODEX OBCHODNÍCH STANDARDŮ A ZÁSAD APAG</a:t>
            </a:r>
          </a:p>
        </p:txBody>
      </p:sp>
      <p:sp>
        <p:nvSpPr>
          <p:cNvPr id="5" name="Slide Number Placeholder 4">
            <a:extLst>
              <a:ext uri="{FF2B5EF4-FFF2-40B4-BE49-F238E27FC236}">
                <a16:creationId xmlns:a16="http://schemas.microsoft.com/office/drawing/2014/main" id="{40A71B36-08BB-46F2-BE6F-D7115C5DE3B6}"/>
              </a:ext>
            </a:extLst>
          </p:cNvPr>
          <p:cNvSpPr>
            <a:spLocks noGrp="1"/>
          </p:cNvSpPr>
          <p:nvPr>
            <p:ph type="sldNum" sz="quarter" idx="11"/>
          </p:nvPr>
        </p:nvSpPr>
        <p:spPr/>
        <p:txBody>
          <a:bodyPr/>
          <a:lstStyle/>
          <a:p>
            <a:fld id="{C39117F4-3E9F-4732-B846-71DDBC752BFB}" type="slidenum">
              <a:rPr lang="en-US" smtClean="0"/>
              <a:t>15</a:t>
            </a:fld>
            <a:endParaRPr lang="en-US"/>
          </a:p>
        </p:txBody>
      </p:sp>
      <p:sp>
        <p:nvSpPr>
          <p:cNvPr id="6" name="Rectangle 5">
            <a:extLst>
              <a:ext uri="{FF2B5EF4-FFF2-40B4-BE49-F238E27FC236}">
                <a16:creationId xmlns:a16="http://schemas.microsoft.com/office/drawing/2014/main" id="{3424F2DC-D06C-4010-B7A8-62DC607A3BE2}"/>
              </a:ext>
            </a:extLst>
          </p:cNvPr>
          <p:cNvSpPr/>
          <p:nvPr/>
        </p:nvSpPr>
        <p:spPr>
          <a:xfrm>
            <a:off x="457200" y="1052736"/>
            <a:ext cx="4762872" cy="4762842"/>
          </a:xfrm>
          <a:prstGeom prst="rect">
            <a:avLst/>
          </a:prstGeom>
        </p:spPr>
        <p:txBody>
          <a:bodyPr wrap="square">
            <a:spAutoFit/>
          </a:bodyPr>
          <a:lstStyle/>
          <a:p>
            <a:pPr algn="just">
              <a:spcAft>
                <a:spcPts val="600"/>
              </a:spcAft>
            </a:pPr>
            <a:r>
              <a:rPr lang="cs-CZ" sz="1050" b="1" dirty="0"/>
              <a:t>Jak chráníme majetek společnosti</a:t>
            </a:r>
            <a:endParaRPr lang="en-US" sz="800" b="1" dirty="0"/>
          </a:p>
          <a:p>
            <a:pPr algn="just"/>
            <a:r>
              <a:rPr lang="cs-CZ" sz="1050" dirty="0"/>
              <a:t>Nepoužívejte aktiva společnosti: </a:t>
            </a:r>
          </a:p>
          <a:p>
            <a:pPr algn="just"/>
            <a:r>
              <a:rPr lang="cs-CZ" sz="1050" dirty="0"/>
              <a:t>» Pro vnější podnikání nebo jiný osobní prospěch </a:t>
            </a:r>
          </a:p>
          <a:p>
            <a:pPr algn="just"/>
            <a:r>
              <a:rPr lang="cs-CZ" sz="1050" dirty="0"/>
              <a:t>» Na cokoliv nezákonného nebo neetického (například přístup k pornografickým nebo urážlivým tématům nebo jejich šíření) </a:t>
            </a:r>
          </a:p>
          <a:p>
            <a:pPr algn="just">
              <a:spcAft>
                <a:spcPts val="600"/>
              </a:spcAft>
            </a:pPr>
            <a:r>
              <a:rPr lang="cs-CZ" sz="1050" dirty="0"/>
              <a:t>Osobní používání některých prostředků je v rámci rozumných možností a v souladu </a:t>
            </a:r>
            <a:br>
              <a:rPr lang="cs-CZ" sz="1050" dirty="0"/>
            </a:br>
            <a:r>
              <a:rPr lang="cs-CZ" sz="1050" dirty="0"/>
              <a:t>s místními zásadami a postupy povoleno, ale mělo by být přiměřené, zřídkavé, zákonné a nikdy by nemělo narušovat čas, talent a nadšení, které do práce přinášíte vy nebo ostatní zaměstnanci. Osobní použití může vyžadovat schválení.</a:t>
            </a:r>
            <a:endParaRPr lang="en-US" sz="700" dirty="0"/>
          </a:p>
          <a:p>
            <a:pPr algn="just">
              <a:spcAft>
                <a:spcPts val="600"/>
              </a:spcAft>
            </a:pPr>
            <a:r>
              <a:rPr lang="cs-CZ" sz="1050" b="1" dirty="0"/>
              <a:t>Fyzický majetek – </a:t>
            </a:r>
            <a:r>
              <a:rPr lang="cs-CZ" sz="1050" dirty="0"/>
              <a:t>každý z nás má k dispozici fyzický majetek a zdroje, které nám pomáhají vykonávat naši práci. Když chráníte majetek společnosti, chráníte naši schopnost růst a prosperovat. Nikdy ho nepůjčujte, neprodávejte ani nerozdávejte, pokud k tomu nemáte oprávnění. </a:t>
            </a:r>
            <a:endParaRPr lang="en-US" sz="1050" b="1" dirty="0"/>
          </a:p>
          <a:p>
            <a:pPr algn="just">
              <a:spcAft>
                <a:spcPts val="600"/>
              </a:spcAft>
            </a:pPr>
            <a:r>
              <a:rPr lang="cs-CZ" sz="1050" b="1" dirty="0"/>
              <a:t>Elektronické prostředky</a:t>
            </a:r>
            <a:r>
              <a:rPr lang="cs-CZ" sz="1050" dirty="0"/>
              <a:t> – Spoléháme na to, že každý zaměstnanec bude vhodně využívat elektronické prostředky (včetně počítačů, hardwaru, softwaru, mobilních zařízení a dalších médií). Svůj díl práce můžete odvést tím, že budete dodržovat naše zásady a používat správný úsudek. Uvědomte si, že veškeré informace, které vytváříte, sdílíte nebo stahujete do systémů společnosti, patří společnosti </a:t>
            </a:r>
            <a:br>
              <a:rPr lang="cs-CZ" sz="1050" dirty="0"/>
            </a:br>
            <a:r>
              <a:rPr lang="cs-CZ" sz="1050" dirty="0"/>
              <a:t>a vyhrazujeme si právo kdykoli monitorovat používání systému v rozsahu povoleném zákonem.</a:t>
            </a:r>
            <a:endParaRPr lang="en-US" sz="1050" dirty="0"/>
          </a:p>
          <a:p>
            <a:pPr algn="just">
              <a:spcAft>
                <a:spcPts val="600"/>
              </a:spcAft>
            </a:pPr>
            <a:r>
              <a:rPr lang="cs-CZ" sz="1050" b="1" dirty="0"/>
              <a:t>Duševní vlastnictví (IP) – </a:t>
            </a:r>
            <a:r>
              <a:rPr lang="cs-CZ" sz="1050" dirty="0"/>
              <a:t>Patenty, autorská práva, ochranné známky a obchodní tajemství jsou rovněž cenným majetkem společnosti. Chraňte duševní vlastnictví s vášní a nezapomeňte, že společnost je vlastníkem všech pracovních produktů (jako jsou nápady, postupy a vynálezy), které jste vyvinuli nebo navrhli v rámci své práce u nás, a to v rozsahu povoleném zákonem. Toto vlastnictví trvá i v případě, že naši společnost opustíte. </a:t>
            </a:r>
          </a:p>
        </p:txBody>
      </p:sp>
      <p:sp>
        <p:nvSpPr>
          <p:cNvPr id="7" name="Rectangle 6">
            <a:extLst>
              <a:ext uri="{FF2B5EF4-FFF2-40B4-BE49-F238E27FC236}">
                <a16:creationId xmlns:a16="http://schemas.microsoft.com/office/drawing/2014/main" id="{A0C4F585-9EA7-4E2C-ADED-5542D4819801}"/>
              </a:ext>
            </a:extLst>
          </p:cNvPr>
          <p:cNvSpPr/>
          <p:nvPr/>
        </p:nvSpPr>
        <p:spPr>
          <a:xfrm>
            <a:off x="6019800" y="1712192"/>
            <a:ext cx="2237382" cy="1300356"/>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a:spAutoFit/>
          </a:bodyPr>
          <a:lstStyle/>
          <a:p>
            <a:pPr>
              <a:spcAft>
                <a:spcPts val="600"/>
              </a:spcAft>
            </a:pPr>
            <a:r>
              <a:rPr lang="cs-CZ" sz="1050" b="1" dirty="0"/>
              <a:t>Věděli jste to? </a:t>
            </a:r>
            <a:endParaRPr lang="en-US" sz="1050" dirty="0"/>
          </a:p>
          <a:p>
            <a:pPr algn="just"/>
            <a:r>
              <a:rPr lang="cs-CZ" sz="1050" dirty="0"/>
              <a:t>Půjčky od společnosti jakémukoliv zaměstnanci se nedoporučují a musí být schváleny představenstvem nebo jím pověřenou osobou. </a:t>
            </a:r>
          </a:p>
          <a:p>
            <a:pPr algn="just"/>
            <a:r>
              <a:rPr lang="cs-CZ" sz="1050" dirty="0"/>
              <a:t>Půjčky výkonným pracovníkům jsou zakázány.</a:t>
            </a:r>
          </a:p>
        </p:txBody>
      </p:sp>
      <p:pic>
        <p:nvPicPr>
          <p:cNvPr id="8" name="Picture 7">
            <a:extLst>
              <a:ext uri="{FF2B5EF4-FFF2-40B4-BE49-F238E27FC236}">
                <a16:creationId xmlns:a16="http://schemas.microsoft.com/office/drawing/2014/main" id="{D1314953-5AA4-4D06-A291-4556D976AD4C}"/>
              </a:ext>
            </a:extLst>
          </p:cNvPr>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724128" y="1481487"/>
            <a:ext cx="427995" cy="385633"/>
          </a:xfrm>
          <a:prstGeom prst="rect">
            <a:avLst/>
          </a:prstGeom>
        </p:spPr>
      </p:pic>
      <p:sp>
        <p:nvSpPr>
          <p:cNvPr id="9" name="Title 1">
            <a:extLst>
              <a:ext uri="{FF2B5EF4-FFF2-40B4-BE49-F238E27FC236}">
                <a16:creationId xmlns:a16="http://schemas.microsoft.com/office/drawing/2014/main" id="{9FA73EA4-ED01-4B82-8DED-E436819CBA30}"/>
              </a:ext>
            </a:extLst>
          </p:cNvPr>
          <p:cNvSpPr>
            <a:spLocks noGrp="1"/>
          </p:cNvSpPr>
          <p:nvPr>
            <p:ph type="title"/>
          </p:nvPr>
        </p:nvSpPr>
        <p:spPr>
          <a:xfrm>
            <a:off x="1115616" y="383161"/>
            <a:ext cx="6660000" cy="720000"/>
          </a:xfrm>
        </p:spPr>
        <p:txBody>
          <a:bodyPr>
            <a:normAutofit/>
          </a:bodyPr>
          <a:lstStyle/>
          <a:p>
            <a:r>
              <a:rPr lang="cs-CZ" sz="2800" dirty="0">
                <a:latin typeface="Calibri (Základní text)"/>
              </a:rPr>
              <a:t>3 Integrita v rámci APAG</a:t>
            </a:r>
          </a:p>
        </p:txBody>
      </p:sp>
      <p:pic>
        <p:nvPicPr>
          <p:cNvPr id="10" name="Picture 9">
            <a:extLst>
              <a:ext uri="{FF2B5EF4-FFF2-40B4-BE49-F238E27FC236}">
                <a16:creationId xmlns:a16="http://schemas.microsoft.com/office/drawing/2014/main" id="{79674641-0368-4568-9097-90ADD71F20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311" y="476672"/>
            <a:ext cx="532979" cy="532979"/>
          </a:xfrm>
          <a:prstGeom prst="rect">
            <a:avLst/>
          </a:prstGeom>
        </p:spPr>
      </p:pic>
      <p:sp>
        <p:nvSpPr>
          <p:cNvPr id="11" name="Content Placeholder 2">
            <a:extLst>
              <a:ext uri="{FF2B5EF4-FFF2-40B4-BE49-F238E27FC236}">
                <a16:creationId xmlns:a16="http://schemas.microsoft.com/office/drawing/2014/main" id="{35CF9FD8-F0F9-4417-AD80-47B894E1EC5D}"/>
              </a:ext>
            </a:extLst>
          </p:cNvPr>
          <p:cNvSpPr>
            <a:spLocks noGrp="1"/>
          </p:cNvSpPr>
          <p:nvPr>
            <p:ph idx="1"/>
          </p:nvPr>
        </p:nvSpPr>
        <p:spPr>
          <a:xfrm>
            <a:off x="5303730" y="3429000"/>
            <a:ext cx="3428932" cy="2376264"/>
          </a:xfrm>
          <a:ln>
            <a:noFill/>
          </a:ln>
        </p:spPr>
        <p:txBody>
          <a:bodyPr>
            <a:normAutofit/>
          </a:bodyPr>
          <a:lstStyle/>
          <a:p>
            <a:pPr marL="0" indent="0" algn="just">
              <a:buNone/>
            </a:pPr>
            <a:r>
              <a:rPr lang="cs-CZ" sz="1050" b="1" i="0" u="none" strike="noStrike" baseline="0" dirty="0">
                <a:latin typeface="Calibri (Základní text)"/>
              </a:rPr>
              <a:t>Mnoho informací, které máte jako zaměstnanec APAG </a:t>
            </a:r>
            <a:br>
              <a:rPr lang="cs-CZ" sz="1050" b="1" i="0" u="none" strike="noStrike" baseline="0" dirty="0">
                <a:latin typeface="Calibri (Základní text)"/>
              </a:rPr>
            </a:br>
            <a:r>
              <a:rPr lang="cs-CZ" sz="1050" b="1" i="0" u="none" strike="noStrike" baseline="0" dirty="0">
                <a:latin typeface="Calibri (Základní text)"/>
              </a:rPr>
              <a:t>k dispozici, je důvěrných nebo chráněných. </a:t>
            </a:r>
            <a:r>
              <a:rPr lang="cs-CZ" sz="1050" b="0" i="0" u="none" strike="noStrike" baseline="0" dirty="0">
                <a:latin typeface="Calibri (Základní text)"/>
              </a:rPr>
              <a:t>Jedná se </a:t>
            </a:r>
            <a:br>
              <a:rPr lang="cs-CZ" sz="1050" b="0" i="0" u="none" strike="noStrike" baseline="0" dirty="0">
                <a:latin typeface="Calibri (Základní text)"/>
              </a:rPr>
            </a:br>
            <a:r>
              <a:rPr lang="cs-CZ" sz="1050" b="0" i="0" u="none" strike="noStrike" baseline="0" dirty="0">
                <a:latin typeface="Calibri (Základní text)"/>
              </a:rPr>
              <a:t>o informace, které nejsou běžně veřejně dostupné a které zahrnují technické informace společnosti APAG, obchodní </a:t>
            </a:r>
            <a:br>
              <a:rPr lang="cs-CZ" sz="1050" b="0" i="0" u="none" strike="noStrike" baseline="0" dirty="0">
                <a:latin typeface="Calibri (Základní text)"/>
              </a:rPr>
            </a:br>
            <a:r>
              <a:rPr lang="cs-CZ" sz="1050" b="0" i="0" u="none" strike="noStrike" baseline="0" dirty="0">
                <a:latin typeface="Calibri (Základní text)"/>
              </a:rPr>
              <a:t>a marketingové údaje a plány, finanční údaje, interní </a:t>
            </a:r>
            <a:br>
              <a:rPr lang="cs-CZ" sz="1050" b="0" i="0" u="none" strike="noStrike" baseline="0" dirty="0">
                <a:latin typeface="Calibri (Základní text)"/>
              </a:rPr>
            </a:br>
            <a:r>
              <a:rPr lang="cs-CZ" sz="1050" b="0" i="0" u="none" strike="noStrike" baseline="0" dirty="0">
                <a:latin typeface="Calibri (Základní text)"/>
              </a:rPr>
              <a:t>e-mailovou komunikaci, informace o zákaznících, informace </a:t>
            </a:r>
            <a:br>
              <a:rPr lang="cs-CZ" sz="1050" b="0" i="0" u="none" strike="noStrike" baseline="0" dirty="0">
                <a:latin typeface="Calibri (Základní text)"/>
              </a:rPr>
            </a:br>
            <a:r>
              <a:rPr lang="cs-CZ" sz="1050" b="0" i="0" u="none" strike="noStrike" baseline="0" dirty="0">
                <a:latin typeface="Calibri (Základní text)"/>
              </a:rPr>
              <a:t>o produktech a jakékoli další informace, které jsou v našem odvětví obecně považovány za důvěrné. Pokud nebudete řádně chránit a zabezpečovat důvěrné nebo chráněné informace společnosti APAG, můžete být potrestáni </a:t>
            </a:r>
            <a:br>
              <a:rPr lang="cs-CZ" sz="1050" b="0" i="0" u="none" strike="noStrike" baseline="0" dirty="0">
                <a:latin typeface="Calibri (Základní text)"/>
              </a:rPr>
            </a:br>
            <a:r>
              <a:rPr lang="cs-CZ" sz="1050" b="0" i="0" u="none" strike="noStrike" baseline="0" dirty="0">
                <a:latin typeface="Calibri (Základní text)"/>
              </a:rPr>
              <a:t>i výpovědí. Máte-li jakékoliv dotazy ohledně toho, zda jsou informace důvěrné nebo chráněné, nebo jak je chránit, obraťte se na svého nadřízeného.</a:t>
            </a:r>
          </a:p>
        </p:txBody>
      </p:sp>
      <p:sp>
        <p:nvSpPr>
          <p:cNvPr id="12" name="TextBox 11">
            <a:extLst>
              <a:ext uri="{FF2B5EF4-FFF2-40B4-BE49-F238E27FC236}">
                <a16:creationId xmlns:a16="http://schemas.microsoft.com/office/drawing/2014/main" id="{BC7E07F6-FBF5-4D5C-A452-F2863C0884B5}"/>
              </a:ext>
            </a:extLst>
          </p:cNvPr>
          <p:cNvSpPr txBox="1"/>
          <p:nvPr/>
        </p:nvSpPr>
        <p:spPr>
          <a:xfrm>
            <a:off x="503062" y="5675996"/>
            <a:ext cx="8229600"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cs-CZ" sz="1200" b="0" i="0" u="none" strike="noStrike" baseline="0" dirty="0">
                <a:latin typeface="+mj-lt"/>
              </a:rPr>
              <a:t>Poznámka: Nic v této </a:t>
            </a:r>
            <a:r>
              <a:rPr lang="cs-CZ" sz="1200" dirty="0">
                <a:latin typeface="+mj-lt"/>
              </a:rPr>
              <a:t>dokumentaci a </a:t>
            </a:r>
            <a:r>
              <a:rPr lang="cs-CZ" sz="1200" b="0" i="0" u="none" strike="noStrike" baseline="0" dirty="0">
                <a:latin typeface="+mj-lt"/>
              </a:rPr>
              <a:t>ani </a:t>
            </a:r>
            <a:r>
              <a:rPr lang="cs-CZ" sz="1200" dirty="0">
                <a:latin typeface="+mj-lt"/>
              </a:rPr>
              <a:t>v </a:t>
            </a:r>
            <a:r>
              <a:rPr lang="cs-CZ" sz="1200" b="0" i="0" u="none" strike="noStrike" baseline="0" dirty="0">
                <a:latin typeface="+mj-lt"/>
              </a:rPr>
              <a:t>jiných zásadách společnosti APAG vám nebrání ani vás neodrazuje od zákonného ohlášení porušení zákona nebo případů podvodu, plýtvání nebo zneužití příslušným vládním orgánům nebo orgánům činným </a:t>
            </a:r>
            <a:br>
              <a:rPr lang="cs-CZ" sz="1200" b="0" i="0" u="none" strike="noStrike" baseline="0" dirty="0">
                <a:latin typeface="+mj-lt"/>
              </a:rPr>
            </a:br>
            <a:r>
              <a:rPr lang="cs-CZ" sz="1200" b="0" i="0" u="none" strike="noStrike" baseline="0" dirty="0">
                <a:latin typeface="+mj-lt"/>
              </a:rPr>
              <a:t>v trestním řízení</a:t>
            </a:r>
            <a:r>
              <a:rPr lang="cs-CZ" sz="1200" dirty="0">
                <a:latin typeface="+mj-lt"/>
              </a:rPr>
              <a:t>.</a:t>
            </a:r>
            <a:r>
              <a:rPr lang="cs-CZ" sz="1200" b="0" i="0" u="none" strike="noStrike" baseline="0" dirty="0">
                <a:latin typeface="+mj-lt"/>
              </a:rPr>
              <a:t> Podívejte se prosím na naše zásady pro oznamovatele</a:t>
            </a:r>
          </a:p>
        </p:txBody>
      </p:sp>
    </p:spTree>
    <p:extLst>
      <p:ext uri="{BB962C8B-B14F-4D97-AF65-F5344CB8AC3E}">
        <p14:creationId xmlns:p14="http://schemas.microsoft.com/office/powerpoint/2010/main" val="3057041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741EA7F-8D4E-49E6-B0FF-E03D4D8774F2}"/>
              </a:ext>
            </a:extLst>
          </p:cNvPr>
          <p:cNvSpPr>
            <a:spLocks noGrp="1"/>
          </p:cNvSpPr>
          <p:nvPr>
            <p:ph type="ftr" sz="quarter" idx="10"/>
          </p:nvPr>
        </p:nvSpPr>
        <p:spPr/>
        <p:txBody>
          <a:bodyPr/>
          <a:lstStyle/>
          <a:p>
            <a:r>
              <a:rPr lang="cs-CZ"/>
              <a:t>KODEX OBCHODNÍCH STANDARDŮ A ZÁSAD APAG</a:t>
            </a:r>
          </a:p>
        </p:txBody>
      </p:sp>
      <p:sp>
        <p:nvSpPr>
          <p:cNvPr id="14" name="Rectangle 13">
            <a:extLst>
              <a:ext uri="{FF2B5EF4-FFF2-40B4-BE49-F238E27FC236}">
                <a16:creationId xmlns:a16="http://schemas.microsoft.com/office/drawing/2014/main" id="{B26996CC-073C-471D-A8D7-395E0C4E553D}"/>
              </a:ext>
            </a:extLst>
          </p:cNvPr>
          <p:cNvSpPr/>
          <p:nvPr/>
        </p:nvSpPr>
        <p:spPr>
          <a:xfrm>
            <a:off x="2645018" y="1998129"/>
            <a:ext cx="3853963" cy="3403736"/>
          </a:xfrm>
          <a:prstGeom prst="rect">
            <a:avLst/>
          </a:prstGeom>
          <a:blipFill>
            <a:blip r:embed="rId2" cstate="print">
              <a:lum bright="70000" contrast="-70000"/>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a:extLst>
              <a:ext uri="{FF2B5EF4-FFF2-40B4-BE49-F238E27FC236}">
                <a16:creationId xmlns:a16="http://schemas.microsoft.com/office/drawing/2014/main" id="{35D0D114-82B4-4118-80A2-578FBA8A0614}"/>
              </a:ext>
            </a:extLst>
          </p:cNvPr>
          <p:cNvSpPr>
            <a:spLocks noGrp="1"/>
          </p:cNvSpPr>
          <p:nvPr>
            <p:ph type="sldNum" sz="quarter" idx="11"/>
          </p:nvPr>
        </p:nvSpPr>
        <p:spPr/>
        <p:txBody>
          <a:bodyPr/>
          <a:lstStyle/>
          <a:p>
            <a:fld id="{C39117F4-3E9F-4732-B846-71DDBC752BFB}" type="slidenum">
              <a:rPr lang="en-US" smtClean="0"/>
              <a:t>16</a:t>
            </a:fld>
            <a:endParaRPr lang="en-US"/>
          </a:p>
        </p:txBody>
      </p:sp>
      <p:sp>
        <p:nvSpPr>
          <p:cNvPr id="6" name="Rectangle 5">
            <a:extLst>
              <a:ext uri="{FF2B5EF4-FFF2-40B4-BE49-F238E27FC236}">
                <a16:creationId xmlns:a16="http://schemas.microsoft.com/office/drawing/2014/main" id="{5EAFE6C4-30EA-4A55-8A78-2EC2DC6E61A1}"/>
              </a:ext>
            </a:extLst>
          </p:cNvPr>
          <p:cNvSpPr/>
          <p:nvPr/>
        </p:nvSpPr>
        <p:spPr>
          <a:xfrm>
            <a:off x="385191" y="1368590"/>
            <a:ext cx="2746648" cy="4301177"/>
          </a:xfrm>
          <a:prstGeom prst="rect">
            <a:avLst/>
          </a:prstGeom>
        </p:spPr>
        <p:txBody>
          <a:bodyPr wrap="square">
            <a:spAutoFit/>
          </a:bodyPr>
          <a:lstStyle/>
          <a:p>
            <a:pPr algn="just"/>
            <a:r>
              <a:rPr lang="cs-CZ" sz="1000" dirty="0">
                <a:solidFill>
                  <a:srgbClr val="000000"/>
                </a:solidFill>
              </a:rPr>
              <a:t>Následující „</a:t>
            </a:r>
            <a:r>
              <a:rPr lang="cs-CZ" sz="1000" dirty="0">
                <a:solidFill>
                  <a:schemeClr val="tx2">
                    <a:lumMod val="75000"/>
                  </a:schemeClr>
                </a:solidFill>
              </a:rPr>
              <a:t>červené vlajky</a:t>
            </a:r>
            <a:r>
              <a:rPr lang="cs-CZ" sz="1050" dirty="0"/>
              <a:t>“</a:t>
            </a:r>
            <a:r>
              <a:rPr lang="cs-CZ" sz="1050" dirty="0">
                <a:solidFill>
                  <a:srgbClr val="000000"/>
                </a:solidFill>
              </a:rPr>
              <a:t> vám pomohou identifikovat možné případy podvodu </a:t>
            </a:r>
            <a:br>
              <a:rPr lang="cs-CZ" sz="1050" dirty="0">
                <a:solidFill>
                  <a:srgbClr val="000000"/>
                </a:solidFill>
              </a:rPr>
            </a:br>
            <a:r>
              <a:rPr lang="cs-CZ" sz="1050" dirty="0">
                <a:solidFill>
                  <a:srgbClr val="000000"/>
                </a:solidFill>
              </a:rPr>
              <a:t>a zneužití majetku. Nezapomeňte, že červené vlajky neznamenají vždy nesprávné jednání, ale spíše představují možné varovné signály možného zneužití.</a:t>
            </a:r>
          </a:p>
          <a:p>
            <a:endParaRPr lang="en-CA" sz="1050" dirty="0">
              <a:solidFill>
                <a:srgbClr val="000000"/>
              </a:solidFill>
            </a:endParaRPr>
          </a:p>
          <a:p>
            <a:pPr algn="just"/>
            <a:r>
              <a:rPr lang="cs-CZ" sz="1050" dirty="0">
                <a:solidFill>
                  <a:srgbClr val="D3232A"/>
                </a:solidFill>
              </a:rPr>
              <a:t>1. </a:t>
            </a:r>
            <a:r>
              <a:rPr lang="cs-CZ" sz="1050" dirty="0">
                <a:solidFill>
                  <a:srgbClr val="000000"/>
                </a:solidFill>
              </a:rPr>
              <a:t>Jakákoliv finanční transakce, která nedává běžný ani obchodní smysl, např. transakce nebo události, které se odehrávají </a:t>
            </a:r>
            <a:br>
              <a:rPr lang="cs-CZ" sz="1050" dirty="0">
                <a:solidFill>
                  <a:srgbClr val="000000"/>
                </a:solidFill>
              </a:rPr>
            </a:br>
            <a:r>
              <a:rPr lang="cs-CZ" sz="1050" dirty="0">
                <a:solidFill>
                  <a:srgbClr val="000000"/>
                </a:solidFill>
              </a:rPr>
              <a:t>v neobvyklou dobu, příliš vysoké nebo nízké částky, neobvyklá struktura transakce, neobvykle vysoké marže nebo slevy, platby </a:t>
            </a:r>
            <a:br>
              <a:rPr lang="cs-CZ" sz="1050" dirty="0">
                <a:solidFill>
                  <a:srgbClr val="000000"/>
                </a:solidFill>
              </a:rPr>
            </a:br>
            <a:r>
              <a:rPr lang="cs-CZ" sz="1050" dirty="0">
                <a:solidFill>
                  <a:srgbClr val="000000"/>
                </a:solidFill>
              </a:rPr>
              <a:t>v hotovosti nebo nadměrné platby předem (např. aktiva společnosti prodávaná pod tržní hodnotou nebo způsobem, který vylučuje ostatní potenciální kupující z nabídky).</a:t>
            </a:r>
          </a:p>
          <a:p>
            <a:pPr algn="just"/>
            <a:r>
              <a:rPr lang="cs-CZ" sz="1050" dirty="0">
                <a:solidFill>
                  <a:srgbClr val="D3232A"/>
                </a:solidFill>
              </a:rPr>
              <a:t>2. </a:t>
            </a:r>
            <a:r>
              <a:rPr lang="cs-CZ" sz="1050" dirty="0">
                <a:solidFill>
                  <a:srgbClr val="000000"/>
                </a:solidFill>
              </a:rPr>
              <a:t>Transakce s pochybnými vládními vazbami, které zahrnují osoby úzce spojené s veřejným činitelem, politické příspěvky nebo platby veřejnému činiteli, využití konkrétního konzultanta nebo jiného obchodního partnera na žádost veřejného činitele nebo žádosti </a:t>
            </a:r>
            <a:br>
              <a:rPr lang="cs-CZ" sz="1050" dirty="0">
                <a:solidFill>
                  <a:srgbClr val="000000"/>
                </a:solidFill>
              </a:rPr>
            </a:br>
            <a:r>
              <a:rPr lang="cs-CZ" sz="1050" dirty="0">
                <a:solidFill>
                  <a:srgbClr val="000000"/>
                </a:solidFill>
              </a:rPr>
              <a:t>o zvýšení provize během jednání s veřejným činitelem.</a:t>
            </a:r>
          </a:p>
          <a:p>
            <a:endParaRPr lang="en-CA" sz="1100" dirty="0"/>
          </a:p>
        </p:txBody>
      </p:sp>
      <p:sp>
        <p:nvSpPr>
          <p:cNvPr id="7" name="Rectangle 6">
            <a:extLst>
              <a:ext uri="{FF2B5EF4-FFF2-40B4-BE49-F238E27FC236}">
                <a16:creationId xmlns:a16="http://schemas.microsoft.com/office/drawing/2014/main" id="{DF763EF1-BB7F-40AB-86DB-166F9BEF4B68}"/>
              </a:ext>
            </a:extLst>
          </p:cNvPr>
          <p:cNvSpPr/>
          <p:nvPr/>
        </p:nvSpPr>
        <p:spPr>
          <a:xfrm>
            <a:off x="3131839" y="1368590"/>
            <a:ext cx="2880322" cy="4632037"/>
          </a:xfrm>
          <a:prstGeom prst="rect">
            <a:avLst/>
          </a:prstGeom>
        </p:spPr>
        <p:txBody>
          <a:bodyPr wrap="square">
            <a:spAutoFit/>
          </a:bodyPr>
          <a:lstStyle/>
          <a:p>
            <a:pPr algn="just"/>
            <a:r>
              <a:rPr lang="cs-CZ" sz="1100" dirty="0">
                <a:solidFill>
                  <a:srgbClr val="D3232A"/>
                </a:solidFill>
              </a:rPr>
              <a:t>3. </a:t>
            </a:r>
            <a:r>
              <a:rPr lang="cs-CZ" sz="1050" dirty="0">
                <a:solidFill>
                  <a:srgbClr val="000000"/>
                </a:solidFill>
              </a:rPr>
              <a:t>Smlouvy o poskytování služeb, jejichž výsledkem není žádný zjevný produkt nebo služba, včetně plateb zástupcům nebo jiným osobám, u nichž není jasné, jakou službu nebo výhodu poskytly.</a:t>
            </a:r>
          </a:p>
          <a:p>
            <a:pPr algn="just"/>
            <a:r>
              <a:rPr lang="cs-CZ" sz="1050" dirty="0">
                <a:solidFill>
                  <a:srgbClr val="D3232A"/>
                </a:solidFill>
              </a:rPr>
              <a:t>4. </a:t>
            </a:r>
            <a:r>
              <a:rPr lang="cs-CZ" sz="1050" dirty="0">
                <a:solidFill>
                  <a:srgbClr val="000000"/>
                </a:solidFill>
              </a:rPr>
              <a:t>Nedůsledná nebo zavádějící prohlášení </a:t>
            </a:r>
            <a:br>
              <a:rPr lang="cs-CZ" sz="1050" dirty="0">
                <a:solidFill>
                  <a:srgbClr val="000000"/>
                </a:solidFill>
              </a:rPr>
            </a:br>
            <a:r>
              <a:rPr lang="cs-CZ" sz="1050" dirty="0">
                <a:solidFill>
                  <a:srgbClr val="000000"/>
                </a:solidFill>
              </a:rPr>
              <a:t>o transakcích nebo vztazích.</a:t>
            </a:r>
          </a:p>
          <a:p>
            <a:pPr algn="just"/>
            <a:r>
              <a:rPr lang="cs-CZ" sz="1050" dirty="0">
                <a:solidFill>
                  <a:srgbClr val="D3232A"/>
                </a:solidFill>
              </a:rPr>
              <a:t>5. </a:t>
            </a:r>
            <a:r>
              <a:rPr lang="cs-CZ" sz="1050" dirty="0">
                <a:solidFill>
                  <a:srgbClr val="000000"/>
                </a:solidFill>
              </a:rPr>
              <a:t>Informace (bez ohledu na to, zda se týkají společnosti APAG), které se objeví v souvislosti </a:t>
            </a:r>
            <a:br>
              <a:rPr lang="cs-CZ" sz="1050" dirty="0">
                <a:solidFill>
                  <a:srgbClr val="000000"/>
                </a:solidFill>
              </a:rPr>
            </a:br>
            <a:r>
              <a:rPr lang="cs-CZ" sz="1050" dirty="0">
                <a:solidFill>
                  <a:srgbClr val="000000"/>
                </a:solidFill>
              </a:rPr>
              <a:t>s úplatkem nebo nesprávným jednáním strany, </a:t>
            </a:r>
            <a:br>
              <a:rPr lang="cs-CZ" sz="1050" dirty="0">
                <a:solidFill>
                  <a:srgbClr val="000000"/>
                </a:solidFill>
              </a:rPr>
            </a:br>
            <a:r>
              <a:rPr lang="cs-CZ" sz="1050" dirty="0">
                <a:solidFill>
                  <a:srgbClr val="000000"/>
                </a:solidFill>
              </a:rPr>
              <a:t>s níž má společnost APAG přímý nebo nepřímý vztah.</a:t>
            </a:r>
          </a:p>
          <a:p>
            <a:pPr algn="just"/>
            <a:r>
              <a:rPr lang="cs-CZ" sz="1050" dirty="0">
                <a:solidFill>
                  <a:srgbClr val="D3232A"/>
                </a:solidFill>
              </a:rPr>
              <a:t>6. </a:t>
            </a:r>
            <a:r>
              <a:rPr lang="cs-CZ" sz="1050" dirty="0">
                <a:solidFill>
                  <a:srgbClr val="000000"/>
                </a:solidFill>
              </a:rPr>
              <a:t>Návrh, že nikdo nepotřebuje znát „podrobnosti“ nebo „detaily“ o tom, jak bude transakce dokončena nebo jak bude dosaženo cíle</a:t>
            </a:r>
          </a:p>
          <a:p>
            <a:pPr algn="just"/>
            <a:r>
              <a:rPr lang="cs-CZ" sz="1050" dirty="0">
                <a:solidFill>
                  <a:srgbClr val="D3232A"/>
                </a:solidFill>
              </a:rPr>
              <a:t>7. </a:t>
            </a:r>
            <a:r>
              <a:rPr lang="cs-CZ" sz="1050" dirty="0">
                <a:solidFill>
                  <a:srgbClr val="000000"/>
                </a:solidFill>
              </a:rPr>
              <a:t>Neochota poskytovat informace manažerům, auditorům, právníkům, vyšetřovatelům nebo jiným osobám, které by k nim měly mít přístup.</a:t>
            </a:r>
          </a:p>
          <a:p>
            <a:pPr algn="just"/>
            <a:r>
              <a:rPr lang="cs-CZ" sz="1050" dirty="0">
                <a:solidFill>
                  <a:srgbClr val="D3232A"/>
                </a:solidFill>
              </a:rPr>
              <a:t>8. </a:t>
            </a:r>
            <a:r>
              <a:rPr lang="cs-CZ" sz="1050" dirty="0">
                <a:solidFill>
                  <a:srgbClr val="000000"/>
                </a:solidFill>
              </a:rPr>
              <a:t>Nepravidelné, chybějící nebo pochybné dokumenty.</a:t>
            </a:r>
          </a:p>
          <a:p>
            <a:pPr algn="just"/>
            <a:r>
              <a:rPr lang="cs-CZ" sz="1050" dirty="0">
                <a:solidFill>
                  <a:srgbClr val="D3232A"/>
                </a:solidFill>
              </a:rPr>
              <a:t>9. </a:t>
            </a:r>
            <a:r>
              <a:rPr lang="cs-CZ" sz="1050" dirty="0">
                <a:solidFill>
                  <a:srgbClr val="000000"/>
                </a:solidFill>
              </a:rPr>
              <a:t>Snaha o zdokumentování transakce způsobem, který je nepřesný nebo neúplný nebo který jinak falšuje transakci nebo podklady.</a:t>
            </a:r>
          </a:p>
          <a:p>
            <a:pPr algn="just"/>
            <a:r>
              <a:rPr lang="cs-CZ" sz="1050" dirty="0">
                <a:solidFill>
                  <a:srgbClr val="D3232A"/>
                </a:solidFill>
              </a:rPr>
              <a:t>10. </a:t>
            </a:r>
            <a:r>
              <a:rPr lang="cs-CZ" sz="1050" dirty="0">
                <a:solidFill>
                  <a:srgbClr val="000000"/>
                </a:solidFill>
              </a:rPr>
              <a:t>Faktury, které obsahují podezřelé nebo nevysvětlené položky, jako jsou „různé platby“, „výdaje na usnadnění podnikání“ nebo „nepředvídané </a:t>
            </a:r>
            <a:r>
              <a:rPr lang="cs-CZ" sz="1000" dirty="0">
                <a:solidFill>
                  <a:srgbClr val="000000"/>
                </a:solidFill>
              </a:rPr>
              <a:t>výdaje</a:t>
            </a:r>
            <a:r>
              <a:rPr lang="cs-CZ" sz="1100" dirty="0">
                <a:solidFill>
                  <a:srgbClr val="000000"/>
                </a:solidFill>
              </a:rPr>
              <a:t>“</a:t>
            </a:r>
          </a:p>
        </p:txBody>
      </p:sp>
      <p:sp>
        <p:nvSpPr>
          <p:cNvPr id="8" name="Rectangle 7">
            <a:extLst>
              <a:ext uri="{FF2B5EF4-FFF2-40B4-BE49-F238E27FC236}">
                <a16:creationId xmlns:a16="http://schemas.microsoft.com/office/drawing/2014/main" id="{59C25034-A3E8-417F-9F6C-2D2CDC66608C}"/>
              </a:ext>
            </a:extLst>
          </p:cNvPr>
          <p:cNvSpPr/>
          <p:nvPr/>
        </p:nvSpPr>
        <p:spPr>
          <a:xfrm>
            <a:off x="6012162" y="1368590"/>
            <a:ext cx="2906920" cy="4478149"/>
          </a:xfrm>
          <a:prstGeom prst="rect">
            <a:avLst/>
          </a:prstGeom>
        </p:spPr>
        <p:txBody>
          <a:bodyPr wrap="square">
            <a:spAutoFit/>
          </a:bodyPr>
          <a:lstStyle/>
          <a:p>
            <a:pPr algn="just"/>
            <a:r>
              <a:rPr lang="cs-CZ" sz="1100" dirty="0">
                <a:solidFill>
                  <a:srgbClr val="D3232A"/>
                </a:solidFill>
              </a:rPr>
              <a:t>11. </a:t>
            </a:r>
            <a:r>
              <a:rPr lang="cs-CZ" sz="1050" dirty="0">
                <a:solidFill>
                  <a:srgbClr val="000000"/>
                </a:solidFill>
              </a:rPr>
              <a:t>Odmítnutí čerpat dovolenou nebo nemocenskou (pokud jsou přítomny další varovné signály).</a:t>
            </a:r>
          </a:p>
          <a:p>
            <a:pPr algn="just"/>
            <a:r>
              <a:rPr lang="cs-CZ" sz="1050" dirty="0">
                <a:solidFill>
                  <a:srgbClr val="D3232A"/>
                </a:solidFill>
              </a:rPr>
              <a:t>12. </a:t>
            </a:r>
            <a:r>
              <a:rPr lang="cs-CZ" sz="1050" dirty="0">
                <a:solidFill>
                  <a:srgbClr val="000000"/>
                </a:solidFill>
              </a:rPr>
              <a:t>Zapojení do transakce osoby, které se na ní běžně nepodílejí, nejsou kvalifikované, jsou uváděny krypticky nebo nejsou identifikovány jménem.</a:t>
            </a:r>
          </a:p>
          <a:p>
            <a:pPr algn="just"/>
            <a:r>
              <a:rPr lang="cs-CZ" sz="1050" dirty="0">
                <a:solidFill>
                  <a:srgbClr val="D3232A"/>
                </a:solidFill>
              </a:rPr>
              <a:t>13. </a:t>
            </a:r>
            <a:r>
              <a:rPr lang="cs-CZ" sz="1050" dirty="0">
                <a:solidFill>
                  <a:srgbClr val="000000"/>
                </a:solidFill>
              </a:rPr>
              <a:t>Návrh, že neznámá osoba musí být „spokojená“, nebo podobná slova.</a:t>
            </a:r>
          </a:p>
          <a:p>
            <a:pPr algn="just"/>
            <a:r>
              <a:rPr lang="cs-CZ" sz="1050" dirty="0">
                <a:solidFill>
                  <a:srgbClr val="D3232A"/>
                </a:solidFill>
              </a:rPr>
              <a:t>14. </a:t>
            </a:r>
            <a:r>
              <a:rPr lang="cs-CZ" sz="1050" dirty="0">
                <a:solidFill>
                  <a:srgbClr val="000000"/>
                </a:solidFill>
              </a:rPr>
              <a:t>Jakákoli platba požadovaná za účelem „získání zakázky“ nebo v případě, že existuje podezření, že neobvyklou platbu diktuje externí strana.</a:t>
            </a:r>
          </a:p>
          <a:p>
            <a:pPr algn="just"/>
            <a:r>
              <a:rPr lang="cs-CZ" sz="1050" dirty="0">
                <a:solidFill>
                  <a:srgbClr val="D3232A"/>
                </a:solidFill>
              </a:rPr>
              <a:t>15. </a:t>
            </a:r>
            <a:r>
              <a:rPr lang="cs-CZ" sz="1050" dirty="0">
                <a:solidFill>
                  <a:srgbClr val="000000"/>
                </a:solidFill>
              </a:rPr>
              <a:t>Extravagantní dary nebo nevysvětlitelné výhody, jako jsou drahá auta, šperky, oblečení nebo cestování.</a:t>
            </a:r>
          </a:p>
          <a:p>
            <a:pPr algn="just"/>
            <a:r>
              <a:rPr lang="cs-CZ" sz="1050" dirty="0">
                <a:solidFill>
                  <a:srgbClr val="D3232A"/>
                </a:solidFill>
              </a:rPr>
              <a:t>16. </a:t>
            </a:r>
            <a:r>
              <a:rPr lang="cs-CZ" sz="1050" dirty="0">
                <a:solidFill>
                  <a:srgbClr val="000000"/>
                </a:solidFill>
              </a:rPr>
              <a:t>Vysoká fluktuace zaměstnanců, zejména </a:t>
            </a:r>
            <a:br>
              <a:rPr lang="cs-CZ" sz="1050" dirty="0">
                <a:solidFill>
                  <a:srgbClr val="000000"/>
                </a:solidFill>
              </a:rPr>
            </a:br>
            <a:r>
              <a:rPr lang="cs-CZ" sz="1050" dirty="0">
                <a:solidFill>
                  <a:srgbClr val="000000"/>
                </a:solidFill>
              </a:rPr>
              <a:t>v oblastech, které jsou náchylnější k podvodům.</a:t>
            </a:r>
          </a:p>
          <a:p>
            <a:pPr algn="just"/>
            <a:r>
              <a:rPr lang="cs-CZ" sz="1050" dirty="0">
                <a:solidFill>
                  <a:srgbClr val="D3232A"/>
                </a:solidFill>
              </a:rPr>
              <a:t>17. </a:t>
            </a:r>
            <a:r>
              <a:rPr lang="cs-CZ" sz="1050" dirty="0">
                <a:solidFill>
                  <a:srgbClr val="000000"/>
                </a:solidFill>
              </a:rPr>
              <a:t>Časté změny na firemních bankovních účtech včetně neočekávaných přečerpání nebo poklesů zůstatků hotovosti, neschopnost vysvětlit rozdíly ve fakturách nebo zůstatcích na účtech.</a:t>
            </a:r>
          </a:p>
          <a:p>
            <a:pPr algn="just"/>
            <a:r>
              <a:rPr lang="cs-CZ" sz="1050" dirty="0">
                <a:solidFill>
                  <a:srgbClr val="D3232A"/>
                </a:solidFill>
              </a:rPr>
              <a:t>18. </a:t>
            </a:r>
            <a:r>
              <a:rPr lang="cs-CZ" sz="1050" dirty="0">
                <a:solidFill>
                  <a:srgbClr val="000000"/>
                </a:solidFill>
              </a:rPr>
              <a:t>Časté výjimky a překračování podnikových zásad, postupů a kontrolních mechanismů. Pokud vidíte varovné signály nebo máte jiné důvodné podezření na podvod nebo zneužití, jste povinni vznést své dotazy nebo obavy. Vaším </a:t>
            </a:r>
            <a:r>
              <a:rPr lang="cs-CZ" sz="1100" dirty="0">
                <a:solidFill>
                  <a:srgbClr val="000000"/>
                </a:solidFill>
              </a:rPr>
              <a:t>nejlepším vodítkem je často pocit, že něco není v pořádku.</a:t>
            </a:r>
          </a:p>
        </p:txBody>
      </p:sp>
      <p:sp>
        <p:nvSpPr>
          <p:cNvPr id="9" name="Title 1">
            <a:extLst>
              <a:ext uri="{FF2B5EF4-FFF2-40B4-BE49-F238E27FC236}">
                <a16:creationId xmlns:a16="http://schemas.microsoft.com/office/drawing/2014/main" id="{E0C28B39-DAE1-4C76-9322-44EBA4779FE5}"/>
              </a:ext>
            </a:extLst>
          </p:cNvPr>
          <p:cNvSpPr>
            <a:spLocks noGrp="1"/>
          </p:cNvSpPr>
          <p:nvPr>
            <p:ph type="title"/>
          </p:nvPr>
        </p:nvSpPr>
        <p:spPr>
          <a:xfrm>
            <a:off x="1115616" y="383161"/>
            <a:ext cx="6660000" cy="720000"/>
          </a:xfrm>
        </p:spPr>
        <p:txBody>
          <a:bodyPr>
            <a:normAutofit/>
          </a:bodyPr>
          <a:lstStyle/>
          <a:p>
            <a:r>
              <a:rPr lang="cs-CZ" sz="2800" dirty="0">
                <a:latin typeface="Calibri (Základní text)"/>
              </a:rPr>
              <a:t>3 Integrita v rámci APAG</a:t>
            </a:r>
          </a:p>
        </p:txBody>
      </p:sp>
      <p:pic>
        <p:nvPicPr>
          <p:cNvPr id="10" name="Picture 9">
            <a:extLst>
              <a:ext uri="{FF2B5EF4-FFF2-40B4-BE49-F238E27FC236}">
                <a16:creationId xmlns:a16="http://schemas.microsoft.com/office/drawing/2014/main" id="{D37B3508-B94C-4892-9FF4-69B57C0F13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311" y="476672"/>
            <a:ext cx="532979" cy="532979"/>
          </a:xfrm>
          <a:prstGeom prst="rect">
            <a:avLst/>
          </a:prstGeom>
        </p:spPr>
      </p:pic>
      <p:sp>
        <p:nvSpPr>
          <p:cNvPr id="11" name="Rectangle 10">
            <a:extLst>
              <a:ext uri="{FF2B5EF4-FFF2-40B4-BE49-F238E27FC236}">
                <a16:creationId xmlns:a16="http://schemas.microsoft.com/office/drawing/2014/main" id="{9956E9E0-FC8F-4F5D-BD2A-E22EC7C18AF6}"/>
              </a:ext>
            </a:extLst>
          </p:cNvPr>
          <p:cNvSpPr/>
          <p:nvPr/>
        </p:nvSpPr>
        <p:spPr>
          <a:xfrm>
            <a:off x="323528" y="1230041"/>
            <a:ext cx="8595554" cy="4896544"/>
          </a:xfrm>
          <a:prstGeom prst="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49480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 17">
            <a:extLst>
              <a:ext uri="{FF2B5EF4-FFF2-40B4-BE49-F238E27FC236}">
                <a16:creationId xmlns:a16="http://schemas.microsoft.com/office/drawing/2014/main" id="{025AAD1B-E62F-4105-81D0-03F44D2FC8C1}"/>
              </a:ext>
            </a:extLst>
          </p:cNvPr>
          <p:cNvGraphicFramePr/>
          <p:nvPr>
            <p:extLst>
              <p:ext uri="{D42A27DB-BD31-4B8C-83A1-F6EECF244321}">
                <p14:modId xmlns:p14="http://schemas.microsoft.com/office/powerpoint/2010/main" val="3656782872"/>
              </p:ext>
            </p:extLst>
          </p:nvPr>
        </p:nvGraphicFramePr>
        <p:xfrm>
          <a:off x="4173358" y="2771483"/>
          <a:ext cx="4970642" cy="3484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25FDAC0D-C750-421D-96F7-E6B28C342CEA}"/>
              </a:ext>
            </a:extLst>
          </p:cNvPr>
          <p:cNvSpPr>
            <a:spLocks noGrp="1"/>
          </p:cNvSpPr>
          <p:nvPr>
            <p:ph idx="1"/>
          </p:nvPr>
        </p:nvSpPr>
        <p:spPr>
          <a:xfrm>
            <a:off x="480577" y="1639028"/>
            <a:ext cx="4089074" cy="4569371"/>
          </a:xfrm>
          <a:ln>
            <a:noFill/>
          </a:ln>
        </p:spPr>
        <p:txBody>
          <a:bodyPr>
            <a:noAutofit/>
          </a:bodyPr>
          <a:lstStyle/>
          <a:p>
            <a:pPr marL="0" indent="0" algn="l">
              <a:buNone/>
            </a:pPr>
            <a:r>
              <a:rPr lang="cs-CZ" sz="1000" b="1" i="0" u="none" strike="noStrike" baseline="0" dirty="0">
                <a:latin typeface="+mn-lt"/>
              </a:rPr>
              <a:t>V co věříme</a:t>
            </a:r>
          </a:p>
          <a:p>
            <a:pPr marL="0" indent="0" algn="just">
              <a:buNone/>
            </a:pPr>
            <a:r>
              <a:rPr lang="cs-CZ" sz="1000" b="0" i="0" u="none" strike="noStrike" baseline="0" dirty="0">
                <a:latin typeface="+mn-lt"/>
              </a:rPr>
              <a:t>Od nás všech se očekává, že budeme jednat v nejlepším zájmu naší společnosti. To znamená, že nikdy nesmíme dovolit, aby naše osobní zájmy ovlivňovaly naše jednání jménem APAG. Každé rozhodnutí, které při práci učiníme, musí být objektivní a musí mít na paměti obchodní zájmy naší společnosti. </a:t>
            </a:r>
          </a:p>
          <a:p>
            <a:pPr marL="0" indent="0" algn="l">
              <a:buNone/>
            </a:pPr>
            <a:r>
              <a:rPr lang="cs-CZ" sz="1000" b="1" i="0" u="none" strike="noStrike" baseline="0" dirty="0">
                <a:latin typeface="+mn-lt"/>
              </a:rPr>
              <a:t>Jak to funguje</a:t>
            </a:r>
          </a:p>
          <a:p>
            <a:pPr algn="just"/>
            <a:r>
              <a:rPr lang="cs-CZ" sz="1000" b="0" i="0" u="none" strike="noStrike" baseline="0" dirty="0">
                <a:latin typeface="+mn-lt"/>
              </a:rPr>
              <a:t>V podnikání se hranice mezi osobními a profesními zájmy může snadno rozostřit. Oddělit tyto dva aspekty může být náročné, zejména pokud se jedná o osobní vztahy, externí zaměstnání nebo investice.</a:t>
            </a:r>
          </a:p>
          <a:p>
            <a:pPr algn="just"/>
            <a:r>
              <a:rPr lang="cs-CZ" sz="1000" b="0" i="0" u="none" strike="noStrike" baseline="0" dirty="0">
                <a:latin typeface="+mn-lt"/>
              </a:rPr>
              <a:t>Než začnete jednat jménem společnosti, musíte být schopni rozpoznat potenciální střet zájmů a vyhnout se mu. Ke konfliktu dochází, když dovolíte, aby osobní zájmy zasahovaly do obchodních rozhodnutí, která činíte jako zaměstnanec. Dokonce i zdání konfliktu je nevhodné a může poškodit naši společnost a naši pověst.</a:t>
            </a:r>
          </a:p>
          <a:p>
            <a:pPr marL="0" indent="0" algn="l">
              <a:buNone/>
            </a:pPr>
            <a:endParaRPr lang="en-CA" sz="1000" b="0" i="0" u="none" strike="noStrike" baseline="0" dirty="0">
              <a:latin typeface="+mn-lt"/>
            </a:endParaRPr>
          </a:p>
          <a:p>
            <a:pPr marL="0" indent="0" algn="l">
              <a:buNone/>
            </a:pPr>
            <a:r>
              <a:rPr lang="cs-CZ" sz="1000" b="1" i="0" u="none" strike="noStrike" baseline="0" dirty="0">
                <a:latin typeface="+mn-lt"/>
              </a:rPr>
              <a:t>Co ještě můžete udělat?</a:t>
            </a:r>
          </a:p>
          <a:p>
            <a:pPr marL="0" indent="0" algn="just">
              <a:buNone/>
            </a:pPr>
            <a:r>
              <a:rPr lang="cs-CZ" sz="1000" b="1" i="0" u="none" strike="noStrike" baseline="0" dirty="0">
                <a:latin typeface="+mn-lt"/>
              </a:rPr>
              <a:t>Rozpoznat potenciální konflikty</a:t>
            </a:r>
            <a:r>
              <a:rPr lang="cs-CZ" sz="1000" b="0" i="0" u="none" strike="noStrike" baseline="0" dirty="0">
                <a:latin typeface="+mn-lt"/>
              </a:rPr>
              <a:t>. Nemusíte si hned uvědomit, že daná situace může být střetem zájmů. Konflikty mají mnoho různých podob, ale velmi často zahrnují:</a:t>
            </a:r>
          </a:p>
          <a:p>
            <a:pPr marL="0" indent="0" algn="just">
              <a:buNone/>
            </a:pPr>
            <a:r>
              <a:rPr lang="cs-CZ" sz="1000" b="1" i="0" u="none" strike="noStrike" baseline="0" dirty="0">
                <a:latin typeface="+mn-lt"/>
              </a:rPr>
              <a:t>Osobní investice a příležitosti. </a:t>
            </a:r>
            <a:r>
              <a:rPr lang="cs-CZ" sz="1000" b="0" i="0" u="none" strike="noStrike" baseline="0" dirty="0">
                <a:latin typeface="+mn-lt"/>
              </a:rPr>
              <a:t>Při vytváření finančního portfolia najdete mnoho společností, do kterých můžete investovat. Uvědomte si, že </a:t>
            </a:r>
            <a:br>
              <a:rPr lang="cs-CZ" sz="1000" b="0" i="0" u="none" strike="noStrike" baseline="0" dirty="0">
                <a:latin typeface="+mn-lt"/>
              </a:rPr>
            </a:br>
            <a:r>
              <a:rPr lang="cs-CZ" sz="1000" b="0" i="0" u="none" strike="noStrike" baseline="0" dirty="0">
                <a:latin typeface="+mn-lt"/>
              </a:rPr>
              <a:t>v případě těchto investic existují pravidla, která se týkají společnosti </a:t>
            </a:r>
            <a:r>
              <a:rPr lang="cs-CZ" sz="1000" b="1" i="0" u="none" strike="noStrike" baseline="0" dirty="0">
                <a:latin typeface="+mn-lt"/>
              </a:rPr>
              <a:t>dodavatele</a:t>
            </a:r>
            <a:r>
              <a:rPr lang="cs-CZ" sz="1000" b="0" i="0" u="none" strike="noStrike" baseline="0" dirty="0">
                <a:latin typeface="+mn-lt"/>
              </a:rPr>
              <a:t>, </a:t>
            </a:r>
            <a:r>
              <a:rPr lang="cs-CZ" sz="1000" b="1" i="0" u="none" strike="noStrike" baseline="0" dirty="0">
                <a:latin typeface="+mn-lt"/>
              </a:rPr>
              <a:t>zákazníků</a:t>
            </a:r>
            <a:r>
              <a:rPr lang="cs-CZ" sz="1000" b="0" i="0" u="none" strike="noStrike" baseline="0" dirty="0">
                <a:latin typeface="+mn-lt"/>
              </a:rPr>
              <a:t>, </a:t>
            </a:r>
            <a:r>
              <a:rPr lang="cs-CZ" sz="1000" b="1" i="0" u="none" strike="noStrike" baseline="0" dirty="0">
                <a:latin typeface="+mn-lt"/>
              </a:rPr>
              <a:t>konkurentů </a:t>
            </a:r>
            <a:r>
              <a:rPr lang="cs-CZ" sz="1000" b="0" i="0" u="none" strike="noStrike" baseline="0" dirty="0">
                <a:latin typeface="+mn-lt"/>
              </a:rPr>
              <a:t>nebo </a:t>
            </a:r>
            <a:r>
              <a:rPr lang="cs-CZ" sz="1000" b="1" i="0" u="none" strike="noStrike" baseline="0" dirty="0">
                <a:latin typeface="+mn-lt"/>
              </a:rPr>
              <a:t>dalších obchodních partnerů</a:t>
            </a:r>
            <a:r>
              <a:rPr lang="cs-CZ" sz="1000" b="0" i="0" u="none" strike="noStrike" baseline="0" dirty="0">
                <a:latin typeface="+mn-lt"/>
              </a:rPr>
              <a:t>, zejména pokud s těmito organizacemi jednáte v rámci své práce. Byl by to konflikt, stejně jako využití příležitosti, kterou jste objevili díky své práci, </a:t>
            </a:r>
            <a:br>
              <a:rPr lang="cs-CZ" sz="1000" b="0" i="0" u="none" strike="noStrike" baseline="0" dirty="0">
                <a:latin typeface="+mn-lt"/>
              </a:rPr>
            </a:br>
            <a:r>
              <a:rPr lang="cs-CZ" sz="1000" b="0" i="0" u="none" strike="noStrike" baseline="0" dirty="0">
                <a:latin typeface="+mn-lt"/>
              </a:rPr>
              <a:t>k osobnímu prospěchu.</a:t>
            </a:r>
          </a:p>
          <a:p>
            <a:pPr algn="l"/>
            <a:endParaRPr lang="en-US" sz="1000" b="0" i="0" u="none" strike="noStrike" baseline="0" dirty="0">
              <a:latin typeface="+mn-lt"/>
            </a:endParaRPr>
          </a:p>
          <a:p>
            <a:pPr algn="l"/>
            <a:endParaRPr lang="en-CA" sz="1000" dirty="0">
              <a:latin typeface="+mn-lt"/>
            </a:endParaRPr>
          </a:p>
        </p:txBody>
      </p:sp>
      <p:sp>
        <p:nvSpPr>
          <p:cNvPr id="4" name="Footer Placeholder 3">
            <a:extLst>
              <a:ext uri="{FF2B5EF4-FFF2-40B4-BE49-F238E27FC236}">
                <a16:creationId xmlns:a16="http://schemas.microsoft.com/office/drawing/2014/main" id="{B9D629BC-FFAE-4923-BEC1-08358E8E0D5F}"/>
              </a:ext>
            </a:extLst>
          </p:cNvPr>
          <p:cNvSpPr>
            <a:spLocks noGrp="1"/>
          </p:cNvSpPr>
          <p:nvPr>
            <p:ph type="ftr" sz="quarter" idx="10"/>
          </p:nvPr>
        </p:nvSpPr>
        <p:spPr/>
        <p:txBody>
          <a:bodyPr/>
          <a:lstStyle/>
          <a:p>
            <a:r>
              <a:rPr lang="cs-CZ"/>
              <a:t>KODEX OBCHODNÍCH STANDARDŮ A ZÁSAD APAG</a:t>
            </a:r>
          </a:p>
        </p:txBody>
      </p:sp>
      <p:sp>
        <p:nvSpPr>
          <p:cNvPr id="5" name="Slide Number Placeholder 4">
            <a:extLst>
              <a:ext uri="{FF2B5EF4-FFF2-40B4-BE49-F238E27FC236}">
                <a16:creationId xmlns:a16="http://schemas.microsoft.com/office/drawing/2014/main" id="{F5CA788E-AA4E-49F4-BE70-6DBCE3949867}"/>
              </a:ext>
            </a:extLst>
          </p:cNvPr>
          <p:cNvSpPr>
            <a:spLocks noGrp="1"/>
          </p:cNvSpPr>
          <p:nvPr>
            <p:ph type="sldNum" sz="quarter" idx="11"/>
          </p:nvPr>
        </p:nvSpPr>
        <p:spPr/>
        <p:txBody>
          <a:bodyPr/>
          <a:lstStyle/>
          <a:p>
            <a:fld id="{C39117F4-3E9F-4732-B846-71DDBC752BFB}" type="slidenum">
              <a:rPr lang="en-US" smtClean="0"/>
              <a:t>17</a:t>
            </a:fld>
            <a:endParaRPr lang="en-US"/>
          </a:p>
        </p:txBody>
      </p:sp>
      <p:sp>
        <p:nvSpPr>
          <p:cNvPr id="6" name="Title 1">
            <a:extLst>
              <a:ext uri="{FF2B5EF4-FFF2-40B4-BE49-F238E27FC236}">
                <a16:creationId xmlns:a16="http://schemas.microsoft.com/office/drawing/2014/main" id="{D8EB6B1F-E6E3-412E-9526-A0099CE34CEC}"/>
              </a:ext>
            </a:extLst>
          </p:cNvPr>
          <p:cNvSpPr>
            <a:spLocks noGrp="1"/>
          </p:cNvSpPr>
          <p:nvPr>
            <p:ph type="title"/>
          </p:nvPr>
        </p:nvSpPr>
        <p:spPr>
          <a:xfrm>
            <a:off x="1115616" y="383161"/>
            <a:ext cx="6660000" cy="720000"/>
          </a:xfrm>
        </p:spPr>
        <p:txBody>
          <a:bodyPr>
            <a:normAutofit/>
          </a:bodyPr>
          <a:lstStyle/>
          <a:p>
            <a:r>
              <a:rPr lang="cs-CZ" sz="2800" dirty="0">
                <a:latin typeface="Calibri (Základní text)"/>
              </a:rPr>
              <a:t>3 Integrita v rámci APAG</a:t>
            </a:r>
          </a:p>
        </p:txBody>
      </p:sp>
      <p:pic>
        <p:nvPicPr>
          <p:cNvPr id="7" name="Picture 6">
            <a:extLst>
              <a:ext uri="{FF2B5EF4-FFF2-40B4-BE49-F238E27FC236}">
                <a16:creationId xmlns:a16="http://schemas.microsoft.com/office/drawing/2014/main" id="{284E5720-349B-4768-B5DA-BBAA9061D8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311" y="476672"/>
            <a:ext cx="532979" cy="532979"/>
          </a:xfrm>
          <a:prstGeom prst="rect">
            <a:avLst/>
          </a:prstGeom>
        </p:spPr>
      </p:pic>
      <p:sp>
        <p:nvSpPr>
          <p:cNvPr id="8" name="TextBox 7">
            <a:extLst>
              <a:ext uri="{FF2B5EF4-FFF2-40B4-BE49-F238E27FC236}">
                <a16:creationId xmlns:a16="http://schemas.microsoft.com/office/drawing/2014/main" id="{385F9F25-12D3-43B9-8804-10B696851C9E}"/>
              </a:ext>
            </a:extLst>
          </p:cNvPr>
          <p:cNvSpPr txBox="1"/>
          <p:nvPr/>
        </p:nvSpPr>
        <p:spPr>
          <a:xfrm>
            <a:off x="422311" y="1052137"/>
            <a:ext cx="3872631" cy="523220"/>
          </a:xfrm>
          <a:prstGeom prst="rect">
            <a:avLst/>
          </a:prstGeom>
          <a:noFill/>
        </p:spPr>
        <p:txBody>
          <a:bodyPr wrap="square" rtlCol="0">
            <a:spAutoFit/>
          </a:bodyPr>
          <a:lstStyle/>
          <a:p>
            <a:r>
              <a:rPr lang="cs-CZ" sz="2800"/>
              <a:t>Střet zájmů</a:t>
            </a:r>
          </a:p>
        </p:txBody>
      </p:sp>
      <p:sp>
        <p:nvSpPr>
          <p:cNvPr id="10" name="TextBox 9">
            <a:extLst>
              <a:ext uri="{FF2B5EF4-FFF2-40B4-BE49-F238E27FC236}">
                <a16:creationId xmlns:a16="http://schemas.microsoft.com/office/drawing/2014/main" id="{A9697317-6863-4712-8ACC-810F09EE90B5}"/>
              </a:ext>
            </a:extLst>
          </p:cNvPr>
          <p:cNvSpPr txBox="1"/>
          <p:nvPr/>
        </p:nvSpPr>
        <p:spPr>
          <a:xfrm>
            <a:off x="4872791" y="1575357"/>
            <a:ext cx="3687310" cy="210826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l"/>
            <a:r>
              <a:rPr lang="cs-CZ" sz="1100" b="1" i="0" u="none" strike="noStrike" baseline="0" dirty="0">
                <a:solidFill>
                  <a:srgbClr val="E51E2B"/>
                </a:solidFill>
                <a:latin typeface="+mj-lt"/>
              </a:rPr>
              <a:t>Věděli jste to?</a:t>
            </a:r>
          </a:p>
          <a:p>
            <a:pPr marL="0" indent="0" algn="just">
              <a:buNone/>
            </a:pPr>
            <a:r>
              <a:rPr lang="cs-CZ" sz="1000" b="0" i="0" u="none" strike="noStrike" baseline="0" dirty="0">
                <a:solidFill>
                  <a:srgbClr val="E51E2B"/>
                </a:solidFill>
                <a:latin typeface="+mj-lt"/>
              </a:rPr>
              <a:t>»» </a:t>
            </a:r>
            <a:r>
              <a:rPr lang="cs-CZ" sz="1000" b="1" i="0" u="none" strike="noStrike" baseline="0" dirty="0">
                <a:solidFill>
                  <a:srgbClr val="6E6F71"/>
                </a:solidFill>
                <a:latin typeface="+mj-lt"/>
              </a:rPr>
              <a:t>Pokud máte </a:t>
            </a:r>
            <a:r>
              <a:rPr lang="cs-CZ" sz="1000" b="1" i="0" u="none" strike="noStrike" baseline="0" dirty="0">
                <a:solidFill>
                  <a:srgbClr val="E51E2B"/>
                </a:solidFill>
                <a:latin typeface="+mj-lt"/>
              </a:rPr>
              <a:t>diskreční pravomoc </a:t>
            </a:r>
            <a:r>
              <a:rPr lang="cs-CZ" sz="1000" b="1" i="0" u="none" strike="noStrike" baseline="0" dirty="0">
                <a:solidFill>
                  <a:srgbClr val="6E6F71"/>
                </a:solidFill>
                <a:latin typeface="+mj-lt"/>
              </a:rPr>
              <a:t>jednat s </a:t>
            </a:r>
            <a:r>
              <a:rPr lang="cs-CZ" sz="1000" b="1" i="0" u="none" strike="noStrike" baseline="0" dirty="0">
                <a:solidFill>
                  <a:srgbClr val="E51E2B"/>
                </a:solidFill>
                <a:latin typeface="+mj-lt"/>
              </a:rPr>
              <a:t>dodavatelem</a:t>
            </a:r>
            <a:r>
              <a:rPr lang="cs-CZ" sz="1000" b="1" i="0" u="none" strike="noStrike" baseline="0" dirty="0">
                <a:solidFill>
                  <a:srgbClr val="6E6F71"/>
                </a:solidFill>
                <a:latin typeface="+mj-lt"/>
              </a:rPr>
              <a:t>, </a:t>
            </a:r>
            <a:r>
              <a:rPr lang="cs-CZ" sz="1000" b="1" i="0" u="none" strike="noStrike" baseline="0" dirty="0">
                <a:solidFill>
                  <a:srgbClr val="E51E2B"/>
                </a:solidFill>
                <a:latin typeface="+mj-lt"/>
              </a:rPr>
              <a:t>zákazníkem </a:t>
            </a:r>
            <a:r>
              <a:rPr lang="cs-CZ" sz="1000" b="1" i="0" u="none" strike="noStrike" baseline="0" dirty="0">
                <a:solidFill>
                  <a:srgbClr val="6E6F71"/>
                </a:solidFill>
                <a:latin typeface="+mj-lt"/>
              </a:rPr>
              <a:t>nebo </a:t>
            </a:r>
            <a:r>
              <a:rPr lang="cs-CZ" sz="1000" b="1" i="0" u="none" strike="noStrike" baseline="0" dirty="0">
                <a:solidFill>
                  <a:srgbClr val="E51E2B"/>
                </a:solidFill>
                <a:latin typeface="+mj-lt"/>
              </a:rPr>
              <a:t>jiným obchodním partnerem</a:t>
            </a:r>
            <a:r>
              <a:rPr lang="cs-CZ" sz="1000" b="1" i="0" u="none" strike="noStrike" baseline="0" dirty="0">
                <a:solidFill>
                  <a:srgbClr val="6E6F71"/>
                </a:solidFill>
                <a:latin typeface="+mj-lt"/>
              </a:rPr>
              <a:t>, nesmíte mít v této společnosti žádný finanční zájem bez souhlasu nejvyššího vedení. Pokud u této společnosti nemáte žádné pravomoci, můžete vlastnit až 1 % jejích akcií, stejně jako až 1 % akcií konkurenční společnosti.</a:t>
            </a:r>
          </a:p>
          <a:p>
            <a:pPr algn="just"/>
            <a:r>
              <a:rPr lang="cs-CZ" sz="1000" b="0" i="0" u="none" strike="noStrike" baseline="0" dirty="0">
                <a:solidFill>
                  <a:srgbClr val="E51E2B"/>
                </a:solidFill>
                <a:latin typeface="+mj-lt"/>
              </a:rPr>
              <a:t>»» </a:t>
            </a:r>
            <a:r>
              <a:rPr lang="cs-CZ" sz="1000" b="1" i="0" u="none" strike="noStrike" baseline="0" dirty="0">
                <a:solidFill>
                  <a:srgbClr val="6E6F71"/>
                </a:solidFill>
                <a:latin typeface="+mj-lt"/>
              </a:rPr>
              <a:t>Tato pravidla platí pro veřejně obchodované i soukromé společnosti. Tato omezení se však nevztahují na podílové fondy nebo jiné investice, které drží širokou škálu společností, u nichž nemáte kontrolu nad tím, které společnosti jsou ve fondu.</a:t>
            </a:r>
          </a:p>
          <a:p>
            <a:pPr algn="l"/>
            <a:r>
              <a:rPr lang="cs-CZ" sz="1000" b="0" i="0" u="none" strike="noStrike" baseline="0" dirty="0">
                <a:solidFill>
                  <a:srgbClr val="E51E2B"/>
                </a:solidFill>
                <a:latin typeface="+mj-lt"/>
              </a:rPr>
              <a:t>»» </a:t>
            </a:r>
            <a:r>
              <a:rPr lang="cs-CZ" sz="1000" b="1" i="0" u="none" strike="noStrike" baseline="0" dirty="0">
                <a:solidFill>
                  <a:srgbClr val="6E6F71"/>
                </a:solidFill>
                <a:latin typeface="+mj-lt"/>
              </a:rPr>
              <a:t>Schválení podle tohoto oddílu je třeba každoročně obnovovat, pokud akcie nadále vlastníte.</a:t>
            </a:r>
          </a:p>
        </p:txBody>
      </p:sp>
      <p:pic>
        <p:nvPicPr>
          <p:cNvPr id="14" name="Picture 13">
            <a:extLst>
              <a:ext uri="{FF2B5EF4-FFF2-40B4-BE49-F238E27FC236}">
                <a16:creationId xmlns:a16="http://schemas.microsoft.com/office/drawing/2014/main" id="{9E94BF74-6F8B-4A65-BF6C-C21317F6C15F}"/>
              </a:ext>
            </a:extLst>
          </p:cNvPr>
          <p:cNvPicPr>
            <a:picLocks noChangeAspect="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570219" y="1306692"/>
            <a:ext cx="409279" cy="368769"/>
          </a:xfrm>
          <a:prstGeom prst="rect">
            <a:avLst/>
          </a:prstGeom>
        </p:spPr>
      </p:pic>
      <p:sp>
        <p:nvSpPr>
          <p:cNvPr id="17" name="TextBox 16">
            <a:extLst>
              <a:ext uri="{FF2B5EF4-FFF2-40B4-BE49-F238E27FC236}">
                <a16:creationId xmlns:a16="http://schemas.microsoft.com/office/drawing/2014/main" id="{22A44338-6027-4B1F-81D7-07F49D6D4F64}"/>
              </a:ext>
            </a:extLst>
          </p:cNvPr>
          <p:cNvSpPr txBox="1"/>
          <p:nvPr/>
        </p:nvSpPr>
        <p:spPr>
          <a:xfrm>
            <a:off x="5256143" y="5380553"/>
            <a:ext cx="3167959" cy="923330"/>
          </a:xfrm>
          <a:prstGeom prst="rect">
            <a:avLst/>
          </a:prstGeom>
          <a:noFill/>
          <a:ln w="28575">
            <a:solidFill>
              <a:schemeClr val="accent3">
                <a:lumMod val="50000"/>
              </a:schemeClr>
            </a:solidFill>
            <a:prstDash val="sysDot"/>
          </a:ln>
        </p:spPr>
        <p:txBody>
          <a:bodyPr wrap="square">
            <a:spAutoFit/>
          </a:bodyPr>
          <a:lstStyle/>
          <a:p>
            <a:pPr algn="l"/>
            <a:r>
              <a:rPr lang="cs-CZ" sz="1400" b="1" i="0" u="none" strike="noStrike" baseline="0" dirty="0">
                <a:solidFill>
                  <a:srgbClr val="E51E2B"/>
                </a:solidFill>
              </a:rPr>
              <a:t>BOD PROCESU</a:t>
            </a:r>
          </a:p>
          <a:p>
            <a:pPr algn="just"/>
            <a:r>
              <a:rPr lang="cs-CZ" sz="1000" i="0" u="none" strike="noStrike" baseline="0" dirty="0">
                <a:latin typeface="Unity-Regular"/>
              </a:rPr>
              <a:t>Pokud máte pocit, že se dostáváte do možného střetu zájmů nebo že se to jako střet zájmů jeví, neprodleně to nahlaste svému </a:t>
            </a:r>
            <a:r>
              <a:rPr lang="cs-CZ" sz="1000" dirty="0">
                <a:latin typeface="Unity-Regular"/>
              </a:rPr>
              <a:t>vedoucímu</a:t>
            </a:r>
            <a:r>
              <a:rPr lang="cs-CZ" sz="1000" i="0" u="none" strike="noStrike" baseline="0" dirty="0">
                <a:latin typeface="Unity-Regular"/>
              </a:rPr>
              <a:t>. Neoznámení konfliktu je závažné a může vést k disciplinárnímu řízení.</a:t>
            </a:r>
          </a:p>
        </p:txBody>
      </p:sp>
    </p:spTree>
    <p:extLst>
      <p:ext uri="{BB962C8B-B14F-4D97-AF65-F5344CB8AC3E}">
        <p14:creationId xmlns:p14="http://schemas.microsoft.com/office/powerpoint/2010/main" val="677486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FDAC0D-C750-421D-96F7-E6B28C342CEA}"/>
              </a:ext>
            </a:extLst>
          </p:cNvPr>
          <p:cNvSpPr>
            <a:spLocks noGrp="1"/>
          </p:cNvSpPr>
          <p:nvPr>
            <p:ph idx="1"/>
          </p:nvPr>
        </p:nvSpPr>
        <p:spPr>
          <a:xfrm>
            <a:off x="457200" y="1268761"/>
            <a:ext cx="3898776" cy="3456384"/>
          </a:xfrm>
          <a:ln>
            <a:noFill/>
          </a:ln>
        </p:spPr>
        <p:txBody>
          <a:bodyPr>
            <a:normAutofit/>
          </a:bodyPr>
          <a:lstStyle/>
          <a:p>
            <a:pPr marL="0" indent="0" algn="just">
              <a:buNone/>
            </a:pPr>
            <a:r>
              <a:rPr lang="cs-CZ" sz="1000" b="0" i="0" u="none" strike="noStrike" baseline="0" dirty="0">
                <a:latin typeface="+mj-lt"/>
              </a:rPr>
              <a:t>Externí aktivity, jako je podnikání mimo společnost nebo zaměstnání na částečný úvazek během práce na stávající pozici v APAG, by neměly narušovat vaši práci pro APAG. Nesmíte pracovat nebo podnikat pro jinou společnost nebo subjekt, s náhradou nebo bez ní, pokud neobdržíte řádně písemně povolenou výjimku.</a:t>
            </a:r>
          </a:p>
          <a:p>
            <a:pPr marL="0" indent="0" algn="just">
              <a:buNone/>
            </a:pPr>
            <a:r>
              <a:rPr lang="cs-CZ" sz="1000" b="0" i="0" u="none" strike="noStrike" baseline="0" dirty="0">
                <a:latin typeface="+mj-lt"/>
              </a:rPr>
              <a:t>Dobrovolnickou činnost v charitativní organizaci je třeba oznámit </a:t>
            </a:r>
            <a:br>
              <a:rPr lang="cs-CZ" sz="1000" b="0" i="0" u="none" strike="noStrike" baseline="0" dirty="0">
                <a:latin typeface="+mj-lt"/>
              </a:rPr>
            </a:br>
            <a:r>
              <a:rPr lang="cs-CZ" sz="1000" b="0" i="0" u="none" strike="noStrike" baseline="0" dirty="0">
                <a:latin typeface="+mj-lt"/>
              </a:rPr>
              <a:t>a schválit pouze v případě, že tato činnost zasahuje do pracovního času společnosti nebo představuje jiný střet zájmů (například přijetí povinnosti loajality vůči správní radě neziskové organizace). </a:t>
            </a:r>
          </a:p>
          <a:p>
            <a:pPr marL="0" indent="0" algn="l">
              <a:buNone/>
            </a:pPr>
            <a:r>
              <a:rPr lang="cs-CZ" sz="1000" b="0" i="0" u="none" strike="noStrike" baseline="0" dirty="0">
                <a:latin typeface="+mj-lt"/>
              </a:rPr>
              <a:t>Kromě toho, i když jste externí činnost oznámili a obdrželi souhlas s pokračováním, nesmíte:</a:t>
            </a:r>
          </a:p>
          <a:p>
            <a:pPr algn="just"/>
            <a:r>
              <a:rPr lang="cs-CZ" sz="1000" b="0" i="0" u="none" strike="noStrike" baseline="0" dirty="0">
                <a:solidFill>
                  <a:srgbClr val="000000"/>
                </a:solidFill>
                <a:latin typeface="+mj-lt"/>
              </a:rPr>
              <a:t>během pracovního dne využívat majetek, zařízení, služby nebo zdroje společnosti APAG, včetně duševního vlastnictví společnosti APAG, důvěrné nebo vlastnické informace nebo svůj čas ke svým externím aktivitám.</a:t>
            </a:r>
          </a:p>
          <a:p>
            <a:pPr algn="just"/>
            <a:r>
              <a:rPr lang="cs-CZ" sz="1000" b="0" i="0" u="none" strike="noStrike" baseline="0" dirty="0">
                <a:solidFill>
                  <a:srgbClr val="000000"/>
                </a:solidFill>
                <a:latin typeface="+mj-lt"/>
              </a:rPr>
              <a:t>využívat své postavení v APAG k získání výhody při svých externích aktivitách.</a:t>
            </a:r>
          </a:p>
          <a:p>
            <a:pPr algn="just"/>
            <a:r>
              <a:rPr lang="cs-CZ" sz="1000" b="0" i="0" u="none" strike="noStrike" baseline="0" dirty="0">
                <a:solidFill>
                  <a:srgbClr val="000000"/>
                </a:solidFill>
                <a:latin typeface="+mj-lt"/>
              </a:rPr>
              <a:t>uvést se do pozice, ve které by vaše vnější zájmy mohly ohrozit vás nebo produkt, službu či obchod, na kterém pracujete.</a:t>
            </a:r>
          </a:p>
          <a:p>
            <a:pPr marL="0" indent="0" algn="l">
              <a:buNone/>
            </a:pPr>
            <a:endParaRPr lang="en-US" sz="1000" b="0" i="0" u="none" strike="noStrike" baseline="0" dirty="0">
              <a:latin typeface="+mj-lt"/>
            </a:endParaRPr>
          </a:p>
          <a:p>
            <a:pPr marL="0" indent="0" algn="l">
              <a:buNone/>
            </a:pPr>
            <a:endParaRPr lang="en-US" sz="1000" b="0" i="0" u="none" strike="noStrike" baseline="0" dirty="0">
              <a:solidFill>
                <a:srgbClr val="000000"/>
              </a:solidFill>
              <a:latin typeface="+mj-lt"/>
            </a:endParaRPr>
          </a:p>
          <a:p>
            <a:pPr algn="l"/>
            <a:endParaRPr lang="en-US" sz="1000" b="0" i="0" u="none" strike="noStrike" baseline="0" dirty="0">
              <a:solidFill>
                <a:srgbClr val="000000"/>
              </a:solidFill>
              <a:latin typeface="+mj-lt"/>
            </a:endParaRPr>
          </a:p>
          <a:p>
            <a:pPr algn="l"/>
            <a:endParaRPr lang="en-CA" sz="1000" dirty="0">
              <a:latin typeface="+mj-lt"/>
            </a:endParaRPr>
          </a:p>
        </p:txBody>
      </p:sp>
      <p:sp>
        <p:nvSpPr>
          <p:cNvPr id="4" name="Footer Placeholder 3">
            <a:extLst>
              <a:ext uri="{FF2B5EF4-FFF2-40B4-BE49-F238E27FC236}">
                <a16:creationId xmlns:a16="http://schemas.microsoft.com/office/drawing/2014/main" id="{B9D629BC-FFAE-4923-BEC1-08358E8E0D5F}"/>
              </a:ext>
            </a:extLst>
          </p:cNvPr>
          <p:cNvSpPr>
            <a:spLocks noGrp="1"/>
          </p:cNvSpPr>
          <p:nvPr>
            <p:ph type="ftr" sz="quarter" idx="10"/>
          </p:nvPr>
        </p:nvSpPr>
        <p:spPr/>
        <p:txBody>
          <a:bodyPr/>
          <a:lstStyle/>
          <a:p>
            <a:r>
              <a:rPr lang="cs-CZ"/>
              <a:t>KODEX OBCHODNÍCH STANDARDŮ A ZÁSAD APAG</a:t>
            </a:r>
          </a:p>
        </p:txBody>
      </p:sp>
      <p:sp>
        <p:nvSpPr>
          <p:cNvPr id="5" name="Slide Number Placeholder 4">
            <a:extLst>
              <a:ext uri="{FF2B5EF4-FFF2-40B4-BE49-F238E27FC236}">
                <a16:creationId xmlns:a16="http://schemas.microsoft.com/office/drawing/2014/main" id="{F5CA788E-AA4E-49F4-BE70-6DBCE3949867}"/>
              </a:ext>
            </a:extLst>
          </p:cNvPr>
          <p:cNvSpPr>
            <a:spLocks noGrp="1"/>
          </p:cNvSpPr>
          <p:nvPr>
            <p:ph type="sldNum" sz="quarter" idx="11"/>
          </p:nvPr>
        </p:nvSpPr>
        <p:spPr/>
        <p:txBody>
          <a:bodyPr/>
          <a:lstStyle/>
          <a:p>
            <a:fld id="{C39117F4-3E9F-4732-B846-71DDBC752BFB}" type="slidenum">
              <a:rPr lang="en-US" smtClean="0"/>
              <a:t>18</a:t>
            </a:fld>
            <a:endParaRPr lang="en-US"/>
          </a:p>
        </p:txBody>
      </p:sp>
      <p:sp>
        <p:nvSpPr>
          <p:cNvPr id="6" name="Title 1">
            <a:extLst>
              <a:ext uri="{FF2B5EF4-FFF2-40B4-BE49-F238E27FC236}">
                <a16:creationId xmlns:a16="http://schemas.microsoft.com/office/drawing/2014/main" id="{D8EB6B1F-E6E3-412E-9526-A0099CE34CEC}"/>
              </a:ext>
            </a:extLst>
          </p:cNvPr>
          <p:cNvSpPr>
            <a:spLocks noGrp="1"/>
          </p:cNvSpPr>
          <p:nvPr>
            <p:ph type="title"/>
          </p:nvPr>
        </p:nvSpPr>
        <p:spPr>
          <a:xfrm>
            <a:off x="1115616" y="383161"/>
            <a:ext cx="6660000" cy="720000"/>
          </a:xfrm>
        </p:spPr>
        <p:txBody>
          <a:bodyPr>
            <a:normAutofit/>
          </a:bodyPr>
          <a:lstStyle/>
          <a:p>
            <a:r>
              <a:rPr lang="cs-CZ" sz="2800" dirty="0">
                <a:latin typeface="Calibri (Základní text)"/>
              </a:rPr>
              <a:t>3 Integrita v rámci APAG</a:t>
            </a:r>
          </a:p>
        </p:txBody>
      </p:sp>
      <p:pic>
        <p:nvPicPr>
          <p:cNvPr id="7" name="Picture 6">
            <a:extLst>
              <a:ext uri="{FF2B5EF4-FFF2-40B4-BE49-F238E27FC236}">
                <a16:creationId xmlns:a16="http://schemas.microsoft.com/office/drawing/2014/main" id="{284E5720-349B-4768-B5DA-BBAA9061D8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311" y="476672"/>
            <a:ext cx="532979" cy="532979"/>
          </a:xfrm>
          <a:prstGeom prst="rect">
            <a:avLst/>
          </a:prstGeom>
        </p:spPr>
      </p:pic>
      <p:sp>
        <p:nvSpPr>
          <p:cNvPr id="10" name="TextBox 9">
            <a:extLst>
              <a:ext uri="{FF2B5EF4-FFF2-40B4-BE49-F238E27FC236}">
                <a16:creationId xmlns:a16="http://schemas.microsoft.com/office/drawing/2014/main" id="{E31CCD5B-7376-468B-90AD-5B76E0D33346}"/>
              </a:ext>
            </a:extLst>
          </p:cNvPr>
          <p:cNvSpPr txBox="1"/>
          <p:nvPr/>
        </p:nvSpPr>
        <p:spPr>
          <a:xfrm>
            <a:off x="4775277" y="1287545"/>
            <a:ext cx="3687309" cy="210826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cs-CZ" sz="1100" b="1" i="0" u="none" strike="noStrike" baseline="0" dirty="0">
                <a:solidFill>
                  <a:srgbClr val="E51E2B"/>
                </a:solidFill>
                <a:latin typeface="Calibri (Základní text)"/>
              </a:rPr>
              <a:t>Věděli jste?</a:t>
            </a:r>
          </a:p>
          <a:p>
            <a:pPr algn="just"/>
            <a:r>
              <a:rPr lang="cs-CZ" sz="1000" b="1" i="0" u="none" strike="noStrike" baseline="0" dirty="0">
                <a:solidFill>
                  <a:schemeClr val="tx1"/>
                </a:solidFill>
                <a:latin typeface="Calibri (Základní text)"/>
              </a:rPr>
              <a:t>Externí zaměstnání. </a:t>
            </a:r>
            <a:r>
              <a:rPr lang="cs-CZ" sz="1000" b="0" i="0" u="none" strike="noStrike" baseline="0" dirty="0">
                <a:solidFill>
                  <a:schemeClr val="tx1"/>
                </a:solidFill>
                <a:latin typeface="Calibri (Základní text)"/>
              </a:rPr>
              <a:t>Druhé zaměstnání nebo poradenství je povoleno, pokud to nenarušuje vaši schopnost vykonávat práci ve společnosti.</a:t>
            </a:r>
          </a:p>
          <a:p>
            <a:pPr algn="just"/>
            <a:r>
              <a:rPr lang="cs-CZ" sz="1000" b="0" i="0" u="none" strike="noStrike" baseline="0" dirty="0">
                <a:solidFill>
                  <a:schemeClr val="tx1"/>
                </a:solidFill>
                <a:latin typeface="Calibri (Základní text)"/>
              </a:rPr>
              <a:t>Před přijetím každé další pracovní nebo poradenské příležitosti </a:t>
            </a:r>
            <a:br>
              <a:rPr lang="cs-CZ" sz="1000" b="0" i="0" u="none" strike="noStrike" baseline="0" dirty="0">
                <a:solidFill>
                  <a:schemeClr val="tx1"/>
                </a:solidFill>
                <a:latin typeface="Calibri (Základní text)"/>
              </a:rPr>
            </a:br>
            <a:r>
              <a:rPr lang="cs-CZ" sz="1000" b="0" i="0" u="none" strike="noStrike" baseline="0" dirty="0">
                <a:solidFill>
                  <a:schemeClr val="tx1"/>
                </a:solidFill>
                <a:latin typeface="Calibri (Základní text)"/>
              </a:rPr>
              <a:t>u zákazníka, dodavatele, jiného obchodního partnera nebo konkurenta musíte požádat o souhlas nejvyšší vedení. </a:t>
            </a:r>
          </a:p>
          <a:p>
            <a:pPr algn="just"/>
            <a:r>
              <a:rPr lang="cs-CZ" sz="1000" b="1" i="0" u="none" strike="noStrike" baseline="0" dirty="0">
                <a:solidFill>
                  <a:schemeClr val="tx1"/>
                </a:solidFill>
                <a:latin typeface="Calibri (Základní text)"/>
              </a:rPr>
              <a:t>Externí projevy nebo prezentace</a:t>
            </a:r>
            <a:r>
              <a:rPr lang="cs-CZ" sz="1000" b="0" i="0" u="none" strike="noStrike" baseline="0" dirty="0">
                <a:solidFill>
                  <a:schemeClr val="tx1"/>
                </a:solidFill>
                <a:latin typeface="Calibri (Základní text)"/>
              </a:rPr>
              <a:t>. Můžeme být požádáni </a:t>
            </a:r>
            <a:br>
              <a:rPr lang="cs-CZ" sz="1000" b="0" i="0" u="none" strike="noStrike" baseline="0" dirty="0">
                <a:solidFill>
                  <a:schemeClr val="tx1"/>
                </a:solidFill>
                <a:latin typeface="Calibri (Základní text)"/>
              </a:rPr>
            </a:br>
            <a:r>
              <a:rPr lang="cs-CZ" sz="1000" b="0" i="0" u="none" strike="noStrike" baseline="0" dirty="0">
                <a:solidFill>
                  <a:schemeClr val="tx1"/>
                </a:solidFill>
                <a:latin typeface="Calibri (Základní text)"/>
              </a:rPr>
              <a:t>o vystoupení na konferencích nebo o prezentace, protože jsme zaměstnanci APAG nebo protože naše odborné znalosti vyplývají z našich pracovních povinností. Konflikt může nastat, pokud vám bude nabídnuta platba nebo náhrada výdajů v souvislosti s touto akcí</a:t>
            </a:r>
            <a:r>
              <a:rPr lang="cs-CZ" sz="1000" b="0" i="0" u="none" strike="noStrike" baseline="0" dirty="0">
                <a:solidFill>
                  <a:srgbClr val="6E6F71"/>
                </a:solidFill>
                <a:latin typeface="Calibri (Základní text)"/>
              </a:rPr>
              <a:t>.</a:t>
            </a:r>
          </a:p>
        </p:txBody>
      </p:sp>
      <p:pic>
        <p:nvPicPr>
          <p:cNvPr id="11" name="Picture 10">
            <a:extLst>
              <a:ext uri="{FF2B5EF4-FFF2-40B4-BE49-F238E27FC236}">
                <a16:creationId xmlns:a16="http://schemas.microsoft.com/office/drawing/2014/main" id="{C1B3A226-7984-4B1D-8C3D-222FEEE1F867}"/>
              </a:ext>
            </a:extLst>
          </p:cNvPr>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447019" y="1052522"/>
            <a:ext cx="409279" cy="368769"/>
          </a:xfrm>
          <a:prstGeom prst="rect">
            <a:avLst/>
          </a:prstGeom>
        </p:spPr>
      </p:pic>
      <p:sp>
        <p:nvSpPr>
          <p:cNvPr id="12" name="TextBox 11">
            <a:extLst>
              <a:ext uri="{FF2B5EF4-FFF2-40B4-BE49-F238E27FC236}">
                <a16:creationId xmlns:a16="http://schemas.microsoft.com/office/drawing/2014/main" id="{2A8B1155-7112-4B6B-8F8B-9E1A63EB6118}"/>
              </a:ext>
            </a:extLst>
          </p:cNvPr>
          <p:cNvSpPr txBox="1"/>
          <p:nvPr/>
        </p:nvSpPr>
        <p:spPr>
          <a:xfrm>
            <a:off x="457200" y="4845518"/>
            <a:ext cx="3898775" cy="1323439"/>
          </a:xfrm>
          <a:prstGeom prst="rect">
            <a:avLst/>
          </a:prstGeom>
          <a:noFill/>
        </p:spPr>
        <p:txBody>
          <a:bodyPr wrap="square" rtlCol="0">
            <a:spAutoFit/>
          </a:bodyPr>
          <a:lstStyle/>
          <a:p>
            <a:pPr marL="0" indent="0" algn="l">
              <a:buNone/>
            </a:pPr>
            <a:r>
              <a:rPr lang="cs-CZ" sz="1000" b="1" i="0" u="none" strike="noStrike" baseline="0" dirty="0">
                <a:latin typeface="+mj-lt"/>
              </a:rPr>
              <a:t>Nevyužívejte osobně firemní příležitosti </a:t>
            </a:r>
          </a:p>
          <a:p>
            <a:pPr marL="0" indent="0" algn="l">
              <a:buNone/>
            </a:pPr>
            <a:endParaRPr lang="en-CA" sz="1000" b="1" i="0" u="none" strike="noStrike" baseline="0" dirty="0">
              <a:latin typeface="+mj-lt"/>
            </a:endParaRPr>
          </a:p>
          <a:p>
            <a:pPr algn="just"/>
            <a:r>
              <a:rPr lang="cs-CZ" sz="1000" b="0" i="0" u="none" strike="noStrike" baseline="0" dirty="0">
                <a:latin typeface="+mj-lt"/>
              </a:rPr>
              <a:t>Nikdy nesmíte osobně využít obchodní nebo investiční příležitosti, které se dozvíte a které by mohly být pro společnost APAG výhodné. Před vlastním jednáním o takové příležitosti musíte získat písemný souhlas. Dokud APAG nebude moci takovou příležitost vyhodnotit a nerozhodne se ji nevyužít, musíte se jí vyhnout.</a:t>
            </a:r>
          </a:p>
          <a:p>
            <a:endParaRPr lang="en-CA" sz="1000" dirty="0"/>
          </a:p>
        </p:txBody>
      </p:sp>
      <p:sp>
        <p:nvSpPr>
          <p:cNvPr id="13" name="TextBox 12">
            <a:extLst>
              <a:ext uri="{FF2B5EF4-FFF2-40B4-BE49-F238E27FC236}">
                <a16:creationId xmlns:a16="http://schemas.microsoft.com/office/drawing/2014/main" id="{C1EFFBF9-44DA-43FC-BAB3-B0CBCFAA200A}"/>
              </a:ext>
            </a:extLst>
          </p:cNvPr>
          <p:cNvSpPr txBox="1"/>
          <p:nvPr/>
        </p:nvSpPr>
        <p:spPr>
          <a:xfrm>
            <a:off x="4432909" y="3528878"/>
            <a:ext cx="4315555" cy="2708434"/>
          </a:xfrm>
          <a:prstGeom prst="rect">
            <a:avLst/>
          </a:prstGeom>
          <a:noFill/>
        </p:spPr>
        <p:txBody>
          <a:bodyPr wrap="square" rtlCol="0">
            <a:spAutoFit/>
          </a:bodyPr>
          <a:lstStyle/>
          <a:p>
            <a:pPr algn="l"/>
            <a:r>
              <a:rPr lang="cs-CZ" sz="1000" b="1" i="0" u="none" strike="noStrike" baseline="0" dirty="0">
                <a:latin typeface="+mj-lt"/>
              </a:rPr>
              <a:t>Vyhněte se obchodování s přáteli a rodinou</a:t>
            </a:r>
          </a:p>
          <a:p>
            <a:pPr algn="l"/>
            <a:endParaRPr lang="en-US" sz="1000" b="1" i="0" u="none" strike="noStrike" baseline="0" dirty="0">
              <a:latin typeface="+mj-lt"/>
            </a:endParaRPr>
          </a:p>
          <a:p>
            <a:pPr algn="just"/>
            <a:r>
              <a:rPr lang="cs-CZ" sz="1000" b="0" i="0" u="none" strike="noStrike" baseline="0" dirty="0">
                <a:latin typeface="+mj-lt"/>
              </a:rPr>
              <a:t>Vaše jednání jako zaměstnance společnosti APAG může čas od času přímo </a:t>
            </a:r>
            <a:br>
              <a:rPr lang="cs-CZ" sz="1000" b="0" i="0" u="none" strike="noStrike" baseline="0" dirty="0">
                <a:latin typeface="+mj-lt"/>
              </a:rPr>
            </a:br>
            <a:r>
              <a:rPr lang="cs-CZ" sz="1000" b="0" i="0" u="none" strike="noStrike" baseline="0" dirty="0">
                <a:latin typeface="+mj-lt"/>
              </a:rPr>
              <a:t>či nepřímo ovlivnit zájmy rodinných příslušníků a přátel. Taková situace může nastat například tehdy, když se člen rodiny nebo přítel stane zaměstnancem nebo významným investorem dodavatele nebo zákazníka, se kterým obchodujete jménem společnosti APAG. Ačkoli ne každá taková situace bude představovat střet zájmů, nesmíte takové obchody provádět bez úplného zveřejnění těchto vztahů a získání písemného souhlasu, jak je popsáno níže, kdykoliv taková situace nastane. I v případě, že jsou tyto činnosti schváleny, nesmíte dovolit, aby vaše osobní vztahy ovlivňovaly, nebo se zdálo, že ovlivňují, vaši schopnost jednat v nejlepším zájmu společnosti APAG. Kromě toho byste nikdy neměli působit jako přímý nebo nepřímý nadřízený nebo ovlivňovat jakákoliv rozhodnutí týkající se zaměstnání nebo smlouvy zaměstnance společnosti APAG nebo externího dodavatele, který je členem vaší rodiny nebo jinou osobou, s níž máte významný osobní vztah. Vždy, když taková situace nastane, musíte tyto vztahy plně zveřejnit a získat písemný souhlas.</a:t>
            </a:r>
          </a:p>
        </p:txBody>
      </p:sp>
    </p:spTree>
    <p:extLst>
      <p:ext uri="{BB962C8B-B14F-4D97-AF65-F5344CB8AC3E}">
        <p14:creationId xmlns:p14="http://schemas.microsoft.com/office/powerpoint/2010/main" val="2695852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C269E40-5007-48F9-888D-E96292D91E40}"/>
              </a:ext>
            </a:extLst>
          </p:cNvPr>
          <p:cNvSpPr>
            <a:spLocks noGrp="1"/>
          </p:cNvSpPr>
          <p:nvPr>
            <p:ph type="ftr" sz="quarter" idx="10"/>
          </p:nvPr>
        </p:nvSpPr>
        <p:spPr/>
        <p:txBody>
          <a:bodyPr/>
          <a:lstStyle/>
          <a:p>
            <a:r>
              <a:rPr lang="cs-CZ"/>
              <a:t>KODEX OBCHODNÍCH STANDARDŮ A ZÁSAD APAG</a:t>
            </a:r>
          </a:p>
        </p:txBody>
      </p:sp>
      <p:sp>
        <p:nvSpPr>
          <p:cNvPr id="5" name="Slide Number Placeholder 4">
            <a:extLst>
              <a:ext uri="{FF2B5EF4-FFF2-40B4-BE49-F238E27FC236}">
                <a16:creationId xmlns:a16="http://schemas.microsoft.com/office/drawing/2014/main" id="{8A12878C-E801-4BFD-AE22-0DF6F604655A}"/>
              </a:ext>
            </a:extLst>
          </p:cNvPr>
          <p:cNvSpPr>
            <a:spLocks noGrp="1"/>
          </p:cNvSpPr>
          <p:nvPr>
            <p:ph type="sldNum" sz="quarter" idx="11"/>
          </p:nvPr>
        </p:nvSpPr>
        <p:spPr/>
        <p:txBody>
          <a:bodyPr/>
          <a:lstStyle/>
          <a:p>
            <a:fld id="{C39117F4-3E9F-4732-B846-71DDBC752BFB}" type="slidenum">
              <a:rPr lang="en-US" smtClean="0"/>
              <a:t>19</a:t>
            </a:fld>
            <a:endParaRPr lang="en-US"/>
          </a:p>
        </p:txBody>
      </p:sp>
      <p:pic>
        <p:nvPicPr>
          <p:cNvPr id="7" name="Content Placeholder 6">
            <a:extLst>
              <a:ext uri="{FF2B5EF4-FFF2-40B4-BE49-F238E27FC236}">
                <a16:creationId xmlns:a16="http://schemas.microsoft.com/office/drawing/2014/main" id="{1EB29145-4C8E-4E3D-AF08-A4A5EB209B0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058" r="51219" b="15746"/>
          <a:stretch/>
        </p:blipFill>
        <p:spPr>
          <a:xfrm>
            <a:off x="0" y="-2434"/>
            <a:ext cx="5868144" cy="6874602"/>
          </a:xfrm>
        </p:spPr>
      </p:pic>
      <p:sp>
        <p:nvSpPr>
          <p:cNvPr id="8" name="Title 1">
            <a:extLst>
              <a:ext uri="{FF2B5EF4-FFF2-40B4-BE49-F238E27FC236}">
                <a16:creationId xmlns:a16="http://schemas.microsoft.com/office/drawing/2014/main" id="{331D8B01-952D-4F26-9D0B-DA32DC28CE64}"/>
              </a:ext>
            </a:extLst>
          </p:cNvPr>
          <p:cNvSpPr>
            <a:spLocks noGrp="1"/>
          </p:cNvSpPr>
          <p:nvPr>
            <p:ph type="title"/>
          </p:nvPr>
        </p:nvSpPr>
        <p:spPr>
          <a:xfrm>
            <a:off x="5971489" y="3141048"/>
            <a:ext cx="3065007" cy="720000"/>
          </a:xfrm>
        </p:spPr>
        <p:txBody>
          <a:bodyPr>
            <a:noAutofit/>
          </a:bodyPr>
          <a:lstStyle/>
          <a:p>
            <a:pPr algn="ctr"/>
            <a:r>
              <a:rPr lang="cs-CZ" sz="2800" dirty="0">
                <a:latin typeface="Calibri (Základní text)"/>
              </a:rPr>
              <a:t>4 Integrita pro naše obchodní partnery</a:t>
            </a:r>
          </a:p>
        </p:txBody>
      </p:sp>
      <p:pic>
        <p:nvPicPr>
          <p:cNvPr id="9" name="Picture 8">
            <a:extLst>
              <a:ext uri="{FF2B5EF4-FFF2-40B4-BE49-F238E27FC236}">
                <a16:creationId xmlns:a16="http://schemas.microsoft.com/office/drawing/2014/main" id="{F401663B-D40E-456E-B3F5-58651BEBAAA8}"/>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7029310" y="1997878"/>
            <a:ext cx="855058" cy="855058"/>
          </a:xfrm>
          <a:prstGeom prst="rect">
            <a:avLst/>
          </a:prstGeom>
        </p:spPr>
      </p:pic>
    </p:spTree>
    <p:extLst>
      <p:ext uri="{BB962C8B-B14F-4D97-AF65-F5344CB8AC3E}">
        <p14:creationId xmlns:p14="http://schemas.microsoft.com/office/powerpoint/2010/main" val="1349854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8BA48-6BA8-4A10-9312-6434D0A86481}"/>
              </a:ext>
            </a:extLst>
          </p:cNvPr>
          <p:cNvSpPr>
            <a:spLocks noGrp="1"/>
          </p:cNvSpPr>
          <p:nvPr>
            <p:ph type="title"/>
          </p:nvPr>
        </p:nvSpPr>
        <p:spPr>
          <a:xfrm>
            <a:off x="457199" y="620728"/>
            <a:ext cx="6660000" cy="720000"/>
          </a:xfrm>
        </p:spPr>
        <p:txBody>
          <a:bodyPr/>
          <a:lstStyle/>
          <a:p>
            <a:r>
              <a:rPr lang="cs-CZ" dirty="0">
                <a:latin typeface="+mj-lt"/>
              </a:rPr>
              <a:t>Několik slov od </a:t>
            </a:r>
            <a:r>
              <a:rPr lang="cs-CZ" dirty="0" err="1">
                <a:latin typeface="+mj-lt"/>
              </a:rPr>
              <a:t>Ananda</a:t>
            </a:r>
            <a:r>
              <a:rPr lang="cs-CZ" dirty="0">
                <a:latin typeface="+mj-lt"/>
              </a:rPr>
              <a:t> </a:t>
            </a:r>
            <a:r>
              <a:rPr lang="cs-CZ" dirty="0" err="1">
                <a:latin typeface="+mj-lt"/>
              </a:rPr>
              <a:t>Kanorii</a:t>
            </a:r>
            <a:endParaRPr lang="cs-CZ" dirty="0">
              <a:latin typeface="+mj-lt"/>
            </a:endParaRPr>
          </a:p>
        </p:txBody>
      </p:sp>
      <p:sp>
        <p:nvSpPr>
          <p:cNvPr id="4" name="Footer Placeholder 3">
            <a:extLst>
              <a:ext uri="{FF2B5EF4-FFF2-40B4-BE49-F238E27FC236}">
                <a16:creationId xmlns:a16="http://schemas.microsoft.com/office/drawing/2014/main" id="{36430C79-12BC-42B8-80F5-E8C8BD664910}"/>
              </a:ext>
            </a:extLst>
          </p:cNvPr>
          <p:cNvSpPr>
            <a:spLocks noGrp="1"/>
          </p:cNvSpPr>
          <p:nvPr>
            <p:ph type="ftr" sz="quarter" idx="10"/>
          </p:nvPr>
        </p:nvSpPr>
        <p:spPr/>
        <p:txBody>
          <a:bodyPr/>
          <a:lstStyle/>
          <a:p>
            <a:r>
              <a:rPr lang="cs-CZ"/>
              <a:t>KODEX OBCHODNÍCH STANDARDŮ A ZÁSAD APAG</a:t>
            </a:r>
          </a:p>
        </p:txBody>
      </p:sp>
      <p:sp>
        <p:nvSpPr>
          <p:cNvPr id="5" name="Slide Number Placeholder 4">
            <a:extLst>
              <a:ext uri="{FF2B5EF4-FFF2-40B4-BE49-F238E27FC236}">
                <a16:creationId xmlns:a16="http://schemas.microsoft.com/office/drawing/2014/main" id="{9D2E39F8-82FC-4BC3-AC3B-1F6B3A2A9F71}"/>
              </a:ext>
            </a:extLst>
          </p:cNvPr>
          <p:cNvSpPr>
            <a:spLocks noGrp="1"/>
          </p:cNvSpPr>
          <p:nvPr>
            <p:ph type="sldNum" sz="quarter" idx="11"/>
          </p:nvPr>
        </p:nvSpPr>
        <p:spPr/>
        <p:txBody>
          <a:bodyPr/>
          <a:lstStyle/>
          <a:p>
            <a:fld id="{C39117F4-3E9F-4732-B846-71DDBC752BFB}" type="slidenum">
              <a:rPr lang="en-US" smtClean="0"/>
              <a:t>2</a:t>
            </a:fld>
            <a:endParaRPr lang="en-US"/>
          </a:p>
        </p:txBody>
      </p:sp>
      <p:sp>
        <p:nvSpPr>
          <p:cNvPr id="6" name="TextBox 5">
            <a:extLst>
              <a:ext uri="{FF2B5EF4-FFF2-40B4-BE49-F238E27FC236}">
                <a16:creationId xmlns:a16="http://schemas.microsoft.com/office/drawing/2014/main" id="{0A3B7257-2527-43D5-BE0D-75981323C96A}"/>
              </a:ext>
            </a:extLst>
          </p:cNvPr>
          <p:cNvSpPr txBox="1"/>
          <p:nvPr/>
        </p:nvSpPr>
        <p:spPr>
          <a:xfrm>
            <a:off x="446723" y="1261784"/>
            <a:ext cx="5184576" cy="5047536"/>
          </a:xfrm>
          <a:prstGeom prst="rect">
            <a:avLst/>
          </a:prstGeom>
          <a:noFill/>
        </p:spPr>
        <p:txBody>
          <a:bodyPr wrap="square" rtlCol="0">
            <a:spAutoFit/>
          </a:bodyPr>
          <a:lstStyle/>
          <a:p>
            <a:r>
              <a:rPr lang="cs-CZ" sz="1400" dirty="0">
                <a:effectLst/>
                <a:latin typeface="Calibri" panose="020F0502020204030204" pitchFamily="34" charset="0"/>
                <a:ea typeface="Calibri" panose="020F0502020204030204" pitchFamily="34" charset="0"/>
              </a:rPr>
              <a:t>Vážení kolegové ze společnosti </a:t>
            </a:r>
            <a:r>
              <a:rPr lang="cs-CZ" sz="1400" dirty="0" err="1">
                <a:effectLst/>
                <a:latin typeface="Calibri" panose="020F0502020204030204" pitchFamily="34" charset="0"/>
                <a:ea typeface="Calibri" panose="020F0502020204030204" pitchFamily="34" charset="0"/>
              </a:rPr>
              <a:t>APAGCoSyst</a:t>
            </a:r>
            <a:r>
              <a:rPr lang="cs-CZ" sz="1400" dirty="0">
                <a:effectLst/>
                <a:latin typeface="Calibri" panose="020F0502020204030204" pitchFamily="34" charset="0"/>
                <a:ea typeface="Calibri" panose="020F0502020204030204" pitchFamily="34" charset="0"/>
              </a:rPr>
              <a:t>, </a:t>
            </a:r>
          </a:p>
          <a:p>
            <a:r>
              <a:rPr lang="cs-CZ" sz="1400" dirty="0">
                <a:effectLst/>
                <a:latin typeface="Calibri" panose="020F0502020204030204" pitchFamily="34" charset="0"/>
                <a:ea typeface="Calibri" panose="020F0502020204030204" pitchFamily="34" charset="0"/>
              </a:rPr>
              <a:t> </a:t>
            </a:r>
          </a:p>
          <a:p>
            <a:pPr algn="just"/>
            <a:r>
              <a:rPr lang="cs-CZ" sz="1400" dirty="0">
                <a:effectLst/>
                <a:latin typeface="Calibri" panose="020F0502020204030204" pitchFamily="34" charset="0"/>
                <a:ea typeface="Calibri" panose="020F0502020204030204" pitchFamily="34" charset="0"/>
              </a:rPr>
              <a:t>jako organizace, která usiluje o dokonalost, se snažme být skvělí </a:t>
            </a:r>
            <a:br>
              <a:rPr lang="cs-CZ" sz="1400" dirty="0">
                <a:effectLst/>
                <a:latin typeface="Calibri" panose="020F0502020204030204" pitchFamily="34" charset="0"/>
                <a:ea typeface="Calibri" panose="020F0502020204030204" pitchFamily="34" charset="0"/>
              </a:rPr>
            </a:br>
            <a:r>
              <a:rPr lang="cs-CZ" sz="1400" dirty="0">
                <a:effectLst/>
                <a:latin typeface="Calibri" panose="020F0502020204030204" pitchFamily="34" charset="0"/>
                <a:ea typeface="Calibri" panose="020F0502020204030204" pitchFamily="34" charset="0"/>
              </a:rPr>
              <a:t>a dobří. </a:t>
            </a:r>
            <a:r>
              <a:rPr lang="cs-CZ" sz="1400" b="1" dirty="0">
                <a:effectLst/>
                <a:latin typeface="Calibri" panose="020F0502020204030204" pitchFamily="34" charset="0"/>
                <a:ea typeface="Calibri" panose="020F0502020204030204" pitchFamily="34" charset="0"/>
              </a:rPr>
              <a:t>Skvělí</a:t>
            </a:r>
            <a:r>
              <a:rPr lang="cs-CZ" sz="1400" dirty="0">
                <a:effectLst/>
                <a:latin typeface="Calibri" panose="020F0502020204030204" pitchFamily="34" charset="0"/>
                <a:ea typeface="Calibri" panose="020F0502020204030204" pitchFamily="34" charset="0"/>
              </a:rPr>
              <a:t> tím, že poskytujeme trvale vysokou kvalitu a zároveň podporujeme růst a ziskovost, a </a:t>
            </a:r>
            <a:r>
              <a:rPr lang="cs-CZ" sz="1400" b="1" dirty="0">
                <a:effectLst/>
                <a:latin typeface="Calibri" panose="020F0502020204030204" pitchFamily="34" charset="0"/>
                <a:ea typeface="Calibri" panose="020F0502020204030204" pitchFamily="34" charset="0"/>
              </a:rPr>
              <a:t>dobří</a:t>
            </a:r>
            <a:r>
              <a:rPr lang="cs-CZ" sz="1400" dirty="0">
                <a:effectLst/>
                <a:latin typeface="Calibri" panose="020F0502020204030204" pitchFamily="34" charset="0"/>
                <a:ea typeface="Calibri" panose="020F0502020204030204" pitchFamily="34" charset="0"/>
              </a:rPr>
              <a:t> tím, že udržujeme kulturu vzájemného respektu, která se řídí silnými lidskými hodnotami, </a:t>
            </a:r>
            <a:br>
              <a:rPr lang="cs-CZ" sz="1400" dirty="0">
                <a:effectLst/>
                <a:latin typeface="Calibri" panose="020F0502020204030204" pitchFamily="34" charset="0"/>
                <a:ea typeface="Calibri" panose="020F0502020204030204" pitchFamily="34" charset="0"/>
              </a:rPr>
            </a:br>
            <a:r>
              <a:rPr lang="cs-CZ" sz="1400" dirty="0">
                <a:effectLst/>
                <a:latin typeface="Calibri" panose="020F0502020204030204" pitchFamily="34" charset="0"/>
                <a:ea typeface="Calibri" panose="020F0502020204030204" pitchFamily="34" charset="0"/>
              </a:rPr>
              <a:t>a to jak mezi sebou navzájem, tak mezi našimi zákazníky a dodavateli. </a:t>
            </a:r>
          </a:p>
          <a:p>
            <a:r>
              <a:rPr lang="cs-CZ" sz="1400" dirty="0">
                <a:effectLst/>
                <a:latin typeface="Calibri" panose="020F0502020204030204" pitchFamily="34" charset="0"/>
                <a:ea typeface="Calibri" panose="020F0502020204030204" pitchFamily="34" charset="0"/>
              </a:rPr>
              <a:t> </a:t>
            </a:r>
          </a:p>
          <a:p>
            <a:pPr algn="just"/>
            <a:r>
              <a:rPr lang="cs-CZ" sz="1400" dirty="0">
                <a:effectLst/>
                <a:latin typeface="Calibri" panose="020F0502020204030204" pitchFamily="34" charset="0"/>
                <a:ea typeface="Calibri" panose="020F0502020204030204" pitchFamily="34" charset="0"/>
              </a:rPr>
              <a:t>Jsem hrdý na to, že mohu být součástí společnosti a patřit mezi  lidi, kteří se prostřednictvím našeho KRÉDA hlásí k úchvatnému </a:t>
            </a:r>
            <a:br>
              <a:rPr lang="cs-CZ" sz="1400" dirty="0">
                <a:effectLst/>
                <a:latin typeface="Calibri" panose="020F0502020204030204" pitchFamily="34" charset="0"/>
                <a:ea typeface="Calibri" panose="020F0502020204030204" pitchFamily="34" charset="0"/>
              </a:rPr>
            </a:br>
            <a:r>
              <a:rPr lang="cs-CZ" sz="1400" dirty="0">
                <a:effectLst/>
                <a:latin typeface="Calibri" panose="020F0502020204030204" pitchFamily="34" charset="0"/>
                <a:ea typeface="Calibri" panose="020F0502020204030204" pitchFamily="34" charset="0"/>
              </a:rPr>
              <a:t>a komplexnímu souboru hodnot. Jsem hrdý na to, že takto žijeme každý den a pravidelně je vyhodnocujeme. </a:t>
            </a:r>
          </a:p>
          <a:p>
            <a:r>
              <a:rPr lang="cs-CZ" sz="1400" dirty="0">
                <a:effectLst/>
                <a:latin typeface="Calibri" panose="020F0502020204030204" pitchFamily="34" charset="0"/>
                <a:ea typeface="Calibri" panose="020F0502020204030204" pitchFamily="34" charset="0"/>
              </a:rPr>
              <a:t> </a:t>
            </a:r>
          </a:p>
          <a:p>
            <a:pPr algn="just"/>
            <a:r>
              <a:rPr lang="cs-CZ" sz="1400" dirty="0">
                <a:effectLst/>
                <a:latin typeface="Calibri" panose="020F0502020204030204" pitchFamily="34" charset="0"/>
                <a:ea typeface="Calibri" panose="020F0502020204030204" pitchFamily="34" charset="0"/>
              </a:rPr>
              <a:t>Buďme nejprve dobrými </a:t>
            </a:r>
            <a:r>
              <a:rPr lang="cs-CZ" sz="1400" dirty="0">
                <a:latin typeface="Calibri" panose="020F0502020204030204" pitchFamily="34" charset="0"/>
                <a:ea typeface="Calibri" panose="020F0502020204030204" pitchFamily="34" charset="0"/>
              </a:rPr>
              <a:t>občany</a:t>
            </a:r>
            <a:r>
              <a:rPr lang="cs-CZ" sz="1400" dirty="0">
                <a:effectLst/>
                <a:latin typeface="Calibri" panose="020F0502020204030204" pitchFamily="34" charset="0"/>
                <a:ea typeface="Calibri" panose="020F0502020204030204" pitchFamily="34" charset="0"/>
              </a:rPr>
              <a:t> </a:t>
            </a:r>
            <a:r>
              <a:rPr lang="cs-CZ" sz="1400" dirty="0" err="1">
                <a:effectLst/>
                <a:latin typeface="Calibri" panose="020F0502020204030204" pitchFamily="34" charset="0"/>
                <a:ea typeface="Calibri" panose="020F0502020204030204" pitchFamily="34" charset="0"/>
              </a:rPr>
              <a:t>APAGCoSyst</a:t>
            </a:r>
            <a:r>
              <a:rPr lang="cs-CZ" sz="1400" dirty="0">
                <a:effectLst/>
                <a:latin typeface="Calibri" panose="020F0502020204030204" pitchFamily="34" charset="0"/>
                <a:ea typeface="Calibri" panose="020F0502020204030204" pitchFamily="34" charset="0"/>
              </a:rPr>
              <a:t>. Následující stránky jsou výňatkem části zásad a očekávání, kterými se řídí naše organizace. Slouží k seznámení s danými hodnotami a naznačují kulturu našich hodnot. </a:t>
            </a:r>
          </a:p>
          <a:p>
            <a:r>
              <a:rPr lang="cs-CZ" sz="1400" dirty="0">
                <a:effectLst/>
                <a:latin typeface="Calibri" panose="020F0502020204030204" pitchFamily="34" charset="0"/>
                <a:ea typeface="Calibri" panose="020F0502020204030204" pitchFamily="34" charset="0"/>
              </a:rPr>
              <a:t> </a:t>
            </a:r>
          </a:p>
          <a:p>
            <a:r>
              <a:rPr lang="cs-CZ" sz="1400" dirty="0">
                <a:effectLst/>
                <a:latin typeface="Calibri" panose="020F0502020204030204" pitchFamily="34" charset="0"/>
                <a:ea typeface="Calibri" panose="020F0502020204030204" pitchFamily="34" charset="0"/>
              </a:rPr>
              <a:t>Děkuji. </a:t>
            </a:r>
          </a:p>
          <a:p>
            <a:r>
              <a:rPr lang="cs-CZ" sz="1400" dirty="0">
                <a:effectLst/>
                <a:latin typeface="Calibri" panose="020F0502020204030204" pitchFamily="34" charset="0"/>
                <a:ea typeface="Calibri" panose="020F0502020204030204" pitchFamily="34" charset="0"/>
              </a:rPr>
              <a:t> </a:t>
            </a:r>
          </a:p>
          <a:p>
            <a:r>
              <a:rPr lang="cs-CZ" sz="1400" dirty="0">
                <a:effectLst/>
                <a:latin typeface="Calibri" panose="020F0502020204030204" pitchFamily="34" charset="0"/>
                <a:ea typeface="Calibri" panose="020F0502020204030204" pitchFamily="34" charset="0"/>
              </a:rPr>
              <a:t>S pozdravem,</a:t>
            </a:r>
          </a:p>
          <a:p>
            <a:r>
              <a:rPr lang="cs-CZ" sz="1400" dirty="0" err="1">
                <a:effectLst/>
                <a:latin typeface="Calibri" panose="020F0502020204030204" pitchFamily="34" charset="0"/>
                <a:ea typeface="Calibri" panose="020F0502020204030204" pitchFamily="34" charset="0"/>
              </a:rPr>
              <a:t>Anand</a:t>
            </a:r>
            <a:r>
              <a:rPr lang="cs-CZ" sz="1400" dirty="0">
                <a:effectLst/>
                <a:latin typeface="Calibri" panose="020F0502020204030204" pitchFamily="34" charset="0"/>
                <a:ea typeface="Calibri" panose="020F0502020204030204" pitchFamily="34" charset="0"/>
              </a:rPr>
              <a:t> </a:t>
            </a:r>
          </a:p>
          <a:p>
            <a:r>
              <a:rPr lang="cs-CZ" sz="1400" dirty="0">
                <a:effectLst/>
                <a:latin typeface="Calibri" panose="020F0502020204030204" pitchFamily="34" charset="0"/>
                <a:ea typeface="Calibri" panose="020F0502020204030204" pitchFamily="34" charset="0"/>
              </a:rPr>
              <a:t>Výkonný ředitel</a:t>
            </a:r>
          </a:p>
        </p:txBody>
      </p:sp>
      <p:pic>
        <p:nvPicPr>
          <p:cNvPr id="8" name="Picture 7">
            <a:extLst>
              <a:ext uri="{FF2B5EF4-FFF2-40B4-BE49-F238E27FC236}">
                <a16:creationId xmlns:a16="http://schemas.microsoft.com/office/drawing/2014/main" id="{1F49487B-DF88-4266-B782-DC686BC830A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7003" r="31304"/>
          <a:stretch/>
        </p:blipFill>
        <p:spPr>
          <a:xfrm>
            <a:off x="5796137" y="980728"/>
            <a:ext cx="2890664" cy="5199929"/>
          </a:xfrm>
          <a:prstGeom prst="roundRect">
            <a:avLst/>
          </a:prstGeom>
        </p:spPr>
      </p:pic>
      <p:pic>
        <p:nvPicPr>
          <p:cNvPr id="7" name="Picture 6">
            <a:extLst>
              <a:ext uri="{FF2B5EF4-FFF2-40B4-BE49-F238E27FC236}">
                <a16:creationId xmlns:a16="http://schemas.microsoft.com/office/drawing/2014/main" id="{566AA08A-E598-42DA-A78E-C9C3A430A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8519" y="1340768"/>
            <a:ext cx="1485900" cy="1485900"/>
          </a:xfrm>
          <a:prstGeom prst="flowChartConnector">
            <a:avLst/>
          </a:prstGeom>
          <a:effectLst>
            <a:reflection blurRad="6350" stA="50000" endA="300" endPos="55000" dir="5400000" sy="-100000" algn="bl" rotWithShape="0"/>
          </a:effectLst>
        </p:spPr>
      </p:pic>
    </p:spTree>
    <p:extLst>
      <p:ext uri="{BB962C8B-B14F-4D97-AF65-F5344CB8AC3E}">
        <p14:creationId xmlns:p14="http://schemas.microsoft.com/office/powerpoint/2010/main" val="2378234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E214090-D77D-41C1-8E05-2D17B9CE0B39}"/>
              </a:ext>
            </a:extLst>
          </p:cNvPr>
          <p:cNvSpPr/>
          <p:nvPr/>
        </p:nvSpPr>
        <p:spPr>
          <a:xfrm>
            <a:off x="984120" y="4221088"/>
            <a:ext cx="1206902" cy="1108769"/>
          </a:xfrm>
          <a:prstGeom prst="rect">
            <a:avLst/>
          </a:prstGeom>
          <a:blipFill>
            <a:blip r:embed="rId2" cstate="print">
              <a:lum bright="70000" contrast="-70000"/>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A4AF696E-AFE0-4746-8A20-5495827E384D}"/>
              </a:ext>
            </a:extLst>
          </p:cNvPr>
          <p:cNvSpPr>
            <a:spLocks noGrp="1"/>
          </p:cNvSpPr>
          <p:nvPr>
            <p:ph type="title"/>
          </p:nvPr>
        </p:nvSpPr>
        <p:spPr>
          <a:xfrm>
            <a:off x="1547664" y="459564"/>
            <a:ext cx="6660000" cy="720000"/>
          </a:xfrm>
        </p:spPr>
        <p:txBody>
          <a:bodyPr>
            <a:normAutofit/>
          </a:bodyPr>
          <a:lstStyle/>
          <a:p>
            <a:r>
              <a:rPr lang="cs-CZ" sz="2800" dirty="0">
                <a:latin typeface="Calibri (Základní text)"/>
              </a:rPr>
              <a:t>4 Integrita pro naše obchodní partnery</a:t>
            </a:r>
          </a:p>
        </p:txBody>
      </p:sp>
      <p:sp>
        <p:nvSpPr>
          <p:cNvPr id="4" name="Footer Placeholder 3">
            <a:extLst>
              <a:ext uri="{FF2B5EF4-FFF2-40B4-BE49-F238E27FC236}">
                <a16:creationId xmlns:a16="http://schemas.microsoft.com/office/drawing/2014/main" id="{0FF27B38-DB6D-4E9D-A0D2-9EE4AEB08C79}"/>
              </a:ext>
            </a:extLst>
          </p:cNvPr>
          <p:cNvSpPr>
            <a:spLocks noGrp="1"/>
          </p:cNvSpPr>
          <p:nvPr>
            <p:ph type="ftr" sz="quarter" idx="10"/>
          </p:nvPr>
        </p:nvSpPr>
        <p:spPr/>
        <p:txBody>
          <a:bodyPr/>
          <a:lstStyle/>
          <a:p>
            <a:r>
              <a:rPr lang="cs-CZ"/>
              <a:t>KODEX OBCHODNÍCH STANDARDŮ A ZÁSAD APAG</a:t>
            </a:r>
          </a:p>
        </p:txBody>
      </p:sp>
      <p:sp>
        <p:nvSpPr>
          <p:cNvPr id="5" name="Slide Number Placeholder 4">
            <a:extLst>
              <a:ext uri="{FF2B5EF4-FFF2-40B4-BE49-F238E27FC236}">
                <a16:creationId xmlns:a16="http://schemas.microsoft.com/office/drawing/2014/main" id="{8ED951E9-69D8-4A1E-96D7-64F29CEACEDF}"/>
              </a:ext>
            </a:extLst>
          </p:cNvPr>
          <p:cNvSpPr>
            <a:spLocks noGrp="1"/>
          </p:cNvSpPr>
          <p:nvPr>
            <p:ph type="sldNum" sz="quarter" idx="11"/>
          </p:nvPr>
        </p:nvSpPr>
        <p:spPr/>
        <p:txBody>
          <a:bodyPr/>
          <a:lstStyle/>
          <a:p>
            <a:fld id="{C39117F4-3E9F-4732-B846-71DDBC752BFB}" type="slidenum">
              <a:rPr lang="en-US" smtClean="0"/>
              <a:t>20</a:t>
            </a:fld>
            <a:endParaRPr lang="en-US"/>
          </a:p>
        </p:txBody>
      </p:sp>
      <p:sp>
        <p:nvSpPr>
          <p:cNvPr id="6" name="TextBox 5">
            <a:extLst>
              <a:ext uri="{FF2B5EF4-FFF2-40B4-BE49-F238E27FC236}">
                <a16:creationId xmlns:a16="http://schemas.microsoft.com/office/drawing/2014/main" id="{0A2DEA70-5815-424C-9CAF-43198832761E}"/>
              </a:ext>
            </a:extLst>
          </p:cNvPr>
          <p:cNvSpPr txBox="1"/>
          <p:nvPr/>
        </p:nvSpPr>
        <p:spPr>
          <a:xfrm>
            <a:off x="3563888" y="1689696"/>
            <a:ext cx="5122912" cy="2354491"/>
          </a:xfrm>
          <a:prstGeom prst="rect">
            <a:avLst/>
          </a:prstGeom>
          <a:noFill/>
        </p:spPr>
        <p:txBody>
          <a:bodyPr wrap="square" rtlCol="0">
            <a:spAutoFit/>
          </a:bodyPr>
          <a:lstStyle/>
          <a:p>
            <a:pPr algn="just"/>
            <a:r>
              <a:rPr lang="cs-CZ" sz="1050" b="0" i="0" u="none" strike="noStrike" baseline="0" dirty="0">
                <a:latin typeface="+mj-lt"/>
              </a:rPr>
              <a:t>Společnost APAG konkuruje na trhu kvalitou svých výrobků, schopnostmi svých zaměstnanců a schopností poskytovat zboží a služby za konkurenceschopné ceny. Musíte dodržovat všechny platné protikorupční zákony. Nikdy nesmíte poskytnout, slíbit, nabídnout, financovat nebo povolit úplatek, zpětný úplatek, úplatek za zprostředkování nebo jinou nepatřičnou platbu v souvislosti s obchodem společnosti APAG s veřejným činitelem, vládním subjektem nebo jinou třetí stranou. Pojem „veřejný činitel“ je vykládán široce a zahrnuje každého, kdo pracuje v národním, státním, krajském nebo místním vládním orgánu nebo agentuře, jako jsou volení úředníci, jmenovaní úředníci a státní úředníci. Udržování a využívání třetích stran, které nás zastupují nebo poskytují služby naším jménem, představuje významné protikorupční riziko, zejména v případech, kdy třetí strana komunikuje s veřejnými činiteli. Než si najmete třetí stranu, která by zastupovala společnost APAG před jakýmkoliv orgánem státní správy nebo distribuovala či prodávala produkty nebo služby společnosti APAG, musíte si vyžádat pokyny a písemný souhlas nejvyššího vedení.</a:t>
            </a:r>
          </a:p>
        </p:txBody>
      </p:sp>
      <p:sp>
        <p:nvSpPr>
          <p:cNvPr id="12" name="TextBox 11">
            <a:extLst>
              <a:ext uri="{FF2B5EF4-FFF2-40B4-BE49-F238E27FC236}">
                <a16:creationId xmlns:a16="http://schemas.microsoft.com/office/drawing/2014/main" id="{88E3DCC3-4F3C-4EA6-BCE9-FD1C61B28F51}"/>
              </a:ext>
            </a:extLst>
          </p:cNvPr>
          <p:cNvSpPr txBox="1"/>
          <p:nvPr/>
        </p:nvSpPr>
        <p:spPr>
          <a:xfrm>
            <a:off x="543045" y="2095608"/>
            <a:ext cx="2763862" cy="984885"/>
          </a:xfrm>
          <a:prstGeom prst="rect">
            <a:avLst/>
          </a:prstGeom>
          <a:noFill/>
          <a:ln w="28575">
            <a:solidFill>
              <a:schemeClr val="accent3">
                <a:lumMod val="50000"/>
              </a:schemeClr>
            </a:solidFill>
            <a:prstDash val="sysDot"/>
          </a:ln>
        </p:spPr>
        <p:txBody>
          <a:bodyPr wrap="square">
            <a:spAutoFit/>
          </a:bodyPr>
          <a:lstStyle/>
          <a:p>
            <a:pPr algn="l"/>
            <a:r>
              <a:rPr lang="cs-CZ" b="1" i="0" u="none" strike="noStrike" baseline="0" dirty="0">
                <a:solidFill>
                  <a:srgbClr val="E51E2B"/>
                </a:solidFill>
                <a:latin typeface="Calibri (Základní text)"/>
              </a:rPr>
              <a:t>BOD PROCESU</a:t>
            </a:r>
          </a:p>
          <a:p>
            <a:pPr algn="just"/>
            <a:r>
              <a:rPr lang="cs-CZ" sz="1000" b="0" i="0" u="none" strike="noStrike" baseline="0" dirty="0">
                <a:solidFill>
                  <a:srgbClr val="6E6F71"/>
                </a:solidFill>
                <a:latin typeface="Calibri (Základní text)"/>
              </a:rPr>
              <a:t>Cokoliv hodnotného, co je poskytnuto státnímu úředníkovi, vyžaduje předchozí písemný souhlas nejvyššího vedení a musí být řádně zaznamenáno v našich účetních knihách a záznamech. </a:t>
            </a:r>
          </a:p>
        </p:txBody>
      </p:sp>
      <p:sp>
        <p:nvSpPr>
          <p:cNvPr id="14" name="TextBox 13">
            <a:extLst>
              <a:ext uri="{FF2B5EF4-FFF2-40B4-BE49-F238E27FC236}">
                <a16:creationId xmlns:a16="http://schemas.microsoft.com/office/drawing/2014/main" id="{4473D5B3-AC94-499A-824A-BDCD3A7A5295}"/>
              </a:ext>
            </a:extLst>
          </p:cNvPr>
          <p:cNvSpPr txBox="1"/>
          <p:nvPr/>
        </p:nvSpPr>
        <p:spPr>
          <a:xfrm>
            <a:off x="429093" y="4106986"/>
            <a:ext cx="2763862" cy="1354217"/>
          </a:xfrm>
          <a:prstGeom prst="rect">
            <a:avLst/>
          </a:prstGeom>
          <a:noFill/>
          <a:ln w="28575">
            <a:solidFill>
              <a:schemeClr val="tx2">
                <a:lumMod val="75000"/>
              </a:schemeClr>
            </a:solidFill>
            <a:prstDash val="dash"/>
          </a:ln>
        </p:spPr>
        <p:txBody>
          <a:bodyPr wrap="square">
            <a:spAutoFit/>
          </a:bodyPr>
          <a:lstStyle/>
          <a:p>
            <a:pPr algn="just"/>
            <a:r>
              <a:rPr lang="cs-CZ" sz="1200" b="1" i="0" u="none" strike="noStrike" baseline="0" dirty="0">
                <a:solidFill>
                  <a:srgbClr val="E51E2B"/>
                </a:solidFill>
                <a:latin typeface="Calibri (Základní text)"/>
              </a:rPr>
              <a:t>UVAŽUJTE O TOMTO</a:t>
            </a:r>
          </a:p>
          <a:p>
            <a:pPr algn="just"/>
            <a:r>
              <a:rPr lang="cs-CZ" sz="1000" b="1" i="0" u="none" strike="noStrike" baseline="0" dirty="0">
                <a:solidFill>
                  <a:srgbClr val="6E6F71"/>
                </a:solidFill>
                <a:latin typeface="Calibri (Základní text)"/>
              </a:rPr>
              <a:t>„Nebojte se, to je prostě způsob, jakým v této zemi podnikáme.“</a:t>
            </a:r>
          </a:p>
          <a:p>
            <a:pPr algn="just"/>
            <a:r>
              <a:rPr lang="cs-CZ" sz="1000" b="1" i="0" u="none" strike="noStrike" baseline="0" dirty="0">
                <a:solidFill>
                  <a:srgbClr val="6E6F71"/>
                </a:solidFill>
                <a:latin typeface="Calibri (Základní text)"/>
              </a:rPr>
              <a:t>„Tato platba nevyžaduje schválení.“</a:t>
            </a:r>
          </a:p>
          <a:p>
            <a:pPr algn="just"/>
            <a:r>
              <a:rPr lang="cs-CZ" sz="1000" b="1" i="0" u="none" strike="noStrike" baseline="0" dirty="0">
                <a:solidFill>
                  <a:srgbClr val="6E6F71"/>
                </a:solidFill>
                <a:latin typeface="Calibri (Základní text)"/>
              </a:rPr>
              <a:t>„Politický příspěvek by mohl věci urychlit.“</a:t>
            </a:r>
          </a:p>
          <a:p>
            <a:pPr algn="just"/>
            <a:r>
              <a:rPr lang="cs-CZ" sz="1000" b="0" i="0" u="none" strike="noStrike" baseline="0" dirty="0">
                <a:solidFill>
                  <a:srgbClr val="6E6F71"/>
                </a:solidFill>
                <a:latin typeface="Calibri (Základní text)"/>
              </a:rPr>
              <a:t>Slyšíte takové komentáře? Zastavte se </a:t>
            </a:r>
            <a:br>
              <a:rPr lang="cs-CZ" sz="1000" b="0" i="0" u="none" strike="noStrike" baseline="0" dirty="0">
                <a:solidFill>
                  <a:srgbClr val="6E6F71"/>
                </a:solidFill>
                <a:latin typeface="Calibri (Základní text)"/>
              </a:rPr>
            </a:br>
            <a:r>
              <a:rPr lang="cs-CZ" sz="1000" b="0" i="0" u="none" strike="noStrike" baseline="0" dirty="0">
                <a:solidFill>
                  <a:srgbClr val="6E6F71"/>
                </a:solidFill>
                <a:latin typeface="Calibri (Základní text)"/>
              </a:rPr>
              <a:t>a vyhledejte pomoc. Pokud to zní nezákonně nebo neeticky, pravděpodobně to takové je!</a:t>
            </a:r>
          </a:p>
        </p:txBody>
      </p:sp>
      <p:pic>
        <p:nvPicPr>
          <p:cNvPr id="16" name="Picture 15">
            <a:extLst>
              <a:ext uri="{FF2B5EF4-FFF2-40B4-BE49-F238E27FC236}">
                <a16:creationId xmlns:a16="http://schemas.microsoft.com/office/drawing/2014/main" id="{E5C95791-653D-4F4A-BBE6-2F0EC7371A69}"/>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611560" y="452129"/>
            <a:ext cx="745120" cy="745120"/>
          </a:xfrm>
          <a:prstGeom prst="rect">
            <a:avLst/>
          </a:prstGeom>
        </p:spPr>
      </p:pic>
      <p:sp>
        <p:nvSpPr>
          <p:cNvPr id="18" name="TextBox 17">
            <a:extLst>
              <a:ext uri="{FF2B5EF4-FFF2-40B4-BE49-F238E27FC236}">
                <a16:creationId xmlns:a16="http://schemas.microsoft.com/office/drawing/2014/main" id="{1C76408A-CA81-47C5-93D2-BDFF80455B84}"/>
              </a:ext>
            </a:extLst>
          </p:cNvPr>
          <p:cNvSpPr txBox="1"/>
          <p:nvPr/>
        </p:nvSpPr>
        <p:spPr>
          <a:xfrm>
            <a:off x="457200" y="1313892"/>
            <a:ext cx="5423153" cy="338554"/>
          </a:xfrm>
          <a:prstGeom prst="rect">
            <a:avLst/>
          </a:prstGeom>
          <a:noFill/>
        </p:spPr>
        <p:txBody>
          <a:bodyPr wrap="square">
            <a:spAutoFit/>
          </a:bodyPr>
          <a:lstStyle/>
          <a:p>
            <a:pPr algn="l"/>
            <a:r>
              <a:rPr lang="cs-CZ" sz="1600" b="0" i="0" u="none" strike="noStrike" baseline="0">
                <a:solidFill>
                  <a:schemeClr val="accent1">
                    <a:lumMod val="50000"/>
                  </a:schemeClr>
                </a:solidFill>
                <a:latin typeface="HelveticaNeueLTStd-Bd"/>
              </a:rPr>
              <a:t>Nepřipouštějte úplatky ani jiné nezákonné platby</a:t>
            </a:r>
          </a:p>
        </p:txBody>
      </p:sp>
      <p:sp>
        <p:nvSpPr>
          <p:cNvPr id="17" name="TextBox 16">
            <a:extLst>
              <a:ext uri="{FF2B5EF4-FFF2-40B4-BE49-F238E27FC236}">
                <a16:creationId xmlns:a16="http://schemas.microsoft.com/office/drawing/2014/main" id="{164694E3-73E6-4F35-9CCE-78FC7E5E955D}"/>
              </a:ext>
            </a:extLst>
          </p:cNvPr>
          <p:cNvSpPr txBox="1"/>
          <p:nvPr/>
        </p:nvSpPr>
        <p:spPr>
          <a:xfrm>
            <a:off x="3565754" y="4410253"/>
            <a:ext cx="5182709" cy="1061829"/>
          </a:xfrm>
          <a:prstGeom prst="rect">
            <a:avLst/>
          </a:prstGeom>
          <a:noFill/>
        </p:spPr>
        <p:txBody>
          <a:bodyPr wrap="square">
            <a:spAutoFit/>
          </a:bodyPr>
          <a:lstStyle/>
          <a:p>
            <a:pPr algn="just"/>
            <a:r>
              <a:rPr lang="cs-CZ" sz="1050" b="1" i="0" u="none" strike="noStrike" baseline="0" dirty="0"/>
              <a:t>Jak je to s dárky, jídlem a zábavou? </a:t>
            </a:r>
            <a:r>
              <a:rPr lang="cs-CZ" sz="1050" b="0" i="0" u="none" strike="noStrike" baseline="0" dirty="0"/>
              <a:t>Někdy se také může stát, že budete potřebovat nebo chtít poskytnout obchodnímu kontaktu dárky, jídlo nebo zábavu. V těchto případech </a:t>
            </a:r>
            <a:br>
              <a:rPr lang="cs-CZ" sz="1050" b="0" i="0" u="none" strike="noStrike" baseline="0" dirty="0"/>
            </a:br>
            <a:r>
              <a:rPr lang="cs-CZ" sz="1050" b="0" i="0" u="none" strike="noStrike" baseline="0" dirty="0"/>
              <a:t>se ujistěte, že dárek, jídlo nebo zábava podporují legitimní pracovní účel a jsou přiměřené </a:t>
            </a:r>
            <a:br>
              <a:rPr lang="cs-CZ" sz="1050" b="0" i="0" u="none" strike="noStrike" baseline="0" dirty="0"/>
            </a:br>
            <a:r>
              <a:rPr lang="cs-CZ" sz="1050" b="0" i="0" u="none" strike="noStrike" baseline="0" dirty="0"/>
              <a:t>a vhodné vzhledem k okolnostem. Vždy mějte na paměti, že naši obchodní partneři mají svá vlastní pravidla pro přijímání darů, jídla a zábavy, a nikdy nenabízejte nic, co by tato pravidla porušovalo a dostávalo obchodního partnera do potenciálně nepříjemné situace.</a:t>
            </a:r>
          </a:p>
        </p:txBody>
      </p:sp>
    </p:spTree>
    <p:extLst>
      <p:ext uri="{BB962C8B-B14F-4D97-AF65-F5344CB8AC3E}">
        <p14:creationId xmlns:p14="http://schemas.microsoft.com/office/powerpoint/2010/main" val="3307674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5852407-73F4-4340-A707-779B19D78795}"/>
              </a:ext>
            </a:extLst>
          </p:cNvPr>
          <p:cNvSpPr>
            <a:spLocks noGrp="1"/>
          </p:cNvSpPr>
          <p:nvPr>
            <p:ph type="ftr" sz="quarter" idx="10"/>
          </p:nvPr>
        </p:nvSpPr>
        <p:spPr/>
        <p:txBody>
          <a:bodyPr/>
          <a:lstStyle/>
          <a:p>
            <a:r>
              <a:rPr lang="cs-CZ"/>
              <a:t>KODEX OBCHODNÍCH STANDARDŮ A ZÁSAD APAG</a:t>
            </a:r>
          </a:p>
        </p:txBody>
      </p:sp>
      <p:sp>
        <p:nvSpPr>
          <p:cNvPr id="5" name="Slide Number Placeholder 4">
            <a:extLst>
              <a:ext uri="{FF2B5EF4-FFF2-40B4-BE49-F238E27FC236}">
                <a16:creationId xmlns:a16="http://schemas.microsoft.com/office/drawing/2014/main" id="{C27276F3-86A6-4BA6-AE22-FF846BFC58E9}"/>
              </a:ext>
            </a:extLst>
          </p:cNvPr>
          <p:cNvSpPr>
            <a:spLocks noGrp="1"/>
          </p:cNvSpPr>
          <p:nvPr>
            <p:ph type="sldNum" sz="quarter" idx="11"/>
          </p:nvPr>
        </p:nvSpPr>
        <p:spPr/>
        <p:txBody>
          <a:bodyPr/>
          <a:lstStyle/>
          <a:p>
            <a:fld id="{C39117F4-3E9F-4732-B846-71DDBC752BFB}" type="slidenum">
              <a:rPr lang="en-US" smtClean="0"/>
              <a:t>21</a:t>
            </a:fld>
            <a:endParaRPr lang="en-US"/>
          </a:p>
        </p:txBody>
      </p:sp>
      <p:graphicFrame>
        <p:nvGraphicFramePr>
          <p:cNvPr id="6" name="Diagram 5">
            <a:extLst>
              <a:ext uri="{FF2B5EF4-FFF2-40B4-BE49-F238E27FC236}">
                <a16:creationId xmlns:a16="http://schemas.microsoft.com/office/drawing/2014/main" id="{5414DEF0-1C3C-4F2C-93B2-8881B09F9849}"/>
              </a:ext>
            </a:extLst>
          </p:cNvPr>
          <p:cNvGraphicFramePr/>
          <p:nvPr>
            <p:extLst>
              <p:ext uri="{D42A27DB-BD31-4B8C-83A1-F6EECF244321}">
                <p14:modId xmlns:p14="http://schemas.microsoft.com/office/powerpoint/2010/main" val="761347142"/>
              </p:ext>
            </p:extLst>
          </p:nvPr>
        </p:nvGraphicFramePr>
        <p:xfrm>
          <a:off x="167680" y="32085"/>
          <a:ext cx="8519120" cy="399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89556A57-5001-49E6-A642-42334B8BD54C}"/>
              </a:ext>
            </a:extLst>
          </p:cNvPr>
          <p:cNvSpPr>
            <a:spLocks noGrp="1"/>
          </p:cNvSpPr>
          <p:nvPr>
            <p:ph type="title"/>
          </p:nvPr>
        </p:nvSpPr>
        <p:spPr>
          <a:xfrm>
            <a:off x="1547664" y="459564"/>
            <a:ext cx="6660000" cy="720000"/>
          </a:xfrm>
        </p:spPr>
        <p:txBody>
          <a:bodyPr>
            <a:normAutofit/>
          </a:bodyPr>
          <a:lstStyle/>
          <a:p>
            <a:r>
              <a:rPr lang="cs-CZ" sz="2800" dirty="0">
                <a:latin typeface="Calibri (Základní text)"/>
              </a:rPr>
              <a:t>4 Integrita pro naše obchodní partnery</a:t>
            </a:r>
          </a:p>
        </p:txBody>
      </p:sp>
      <p:pic>
        <p:nvPicPr>
          <p:cNvPr id="8" name="Picture 7">
            <a:extLst>
              <a:ext uri="{FF2B5EF4-FFF2-40B4-BE49-F238E27FC236}">
                <a16:creationId xmlns:a16="http://schemas.microsoft.com/office/drawing/2014/main" id="{3A7DF36A-901D-43EB-8AAA-616190E38A87}"/>
              </a:ext>
            </a:extLst>
          </p:cNvPr>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611560" y="452129"/>
            <a:ext cx="745120" cy="745120"/>
          </a:xfrm>
          <a:prstGeom prst="rect">
            <a:avLst/>
          </a:prstGeom>
        </p:spPr>
      </p:pic>
      <p:sp>
        <p:nvSpPr>
          <p:cNvPr id="10" name="TextBox 9">
            <a:extLst>
              <a:ext uri="{FF2B5EF4-FFF2-40B4-BE49-F238E27FC236}">
                <a16:creationId xmlns:a16="http://schemas.microsoft.com/office/drawing/2014/main" id="{61D90E4F-2D4C-4FE8-96A8-BC8343153720}"/>
              </a:ext>
            </a:extLst>
          </p:cNvPr>
          <p:cNvSpPr txBox="1"/>
          <p:nvPr/>
        </p:nvSpPr>
        <p:spPr>
          <a:xfrm>
            <a:off x="323528" y="3034440"/>
            <a:ext cx="4819474" cy="261610"/>
          </a:xfrm>
          <a:prstGeom prst="rect">
            <a:avLst/>
          </a:prstGeom>
          <a:noFill/>
        </p:spPr>
        <p:txBody>
          <a:bodyPr wrap="square">
            <a:spAutoFit/>
          </a:bodyPr>
          <a:lstStyle/>
          <a:p>
            <a:pPr algn="l"/>
            <a:r>
              <a:rPr lang="cs-CZ" sz="1100" b="1" i="0" u="none" strike="noStrike" baseline="0">
                <a:latin typeface="+mj-lt"/>
              </a:rPr>
              <a:t>Někdy si například nemusíte být jisti, zda je dar nadměrný, nebo ne:</a:t>
            </a:r>
          </a:p>
        </p:txBody>
      </p:sp>
      <p:graphicFrame>
        <p:nvGraphicFramePr>
          <p:cNvPr id="11" name="Table 11">
            <a:extLst>
              <a:ext uri="{FF2B5EF4-FFF2-40B4-BE49-F238E27FC236}">
                <a16:creationId xmlns:a16="http://schemas.microsoft.com/office/drawing/2014/main" id="{75185F34-6C16-444F-B34B-326E3F723038}"/>
              </a:ext>
            </a:extLst>
          </p:cNvPr>
          <p:cNvGraphicFramePr>
            <a:graphicFrameLocks noGrp="1"/>
          </p:cNvGraphicFramePr>
          <p:nvPr>
            <p:extLst>
              <p:ext uri="{D42A27DB-BD31-4B8C-83A1-F6EECF244321}">
                <p14:modId xmlns:p14="http://schemas.microsoft.com/office/powerpoint/2010/main" val="3764056763"/>
              </p:ext>
            </p:extLst>
          </p:nvPr>
        </p:nvGraphicFramePr>
        <p:xfrm>
          <a:off x="440332" y="3425893"/>
          <a:ext cx="4271474" cy="2621280"/>
        </p:xfrm>
        <a:graphic>
          <a:graphicData uri="http://schemas.openxmlformats.org/drawingml/2006/table">
            <a:tbl>
              <a:tblPr firstRow="1" bandRow="1">
                <a:tableStyleId>{5C22544A-7EE6-4342-B048-85BDC9FD1C3A}</a:tableStyleId>
              </a:tblPr>
              <a:tblGrid>
                <a:gridCol w="2126404">
                  <a:extLst>
                    <a:ext uri="{9D8B030D-6E8A-4147-A177-3AD203B41FA5}">
                      <a16:colId xmlns:a16="http://schemas.microsoft.com/office/drawing/2014/main" val="2246188210"/>
                    </a:ext>
                  </a:extLst>
                </a:gridCol>
                <a:gridCol w="2145070">
                  <a:extLst>
                    <a:ext uri="{9D8B030D-6E8A-4147-A177-3AD203B41FA5}">
                      <a16:colId xmlns:a16="http://schemas.microsoft.com/office/drawing/2014/main" val="2266563503"/>
                    </a:ext>
                  </a:extLst>
                </a:gridCol>
              </a:tblGrid>
              <a:tr h="139040">
                <a:tc>
                  <a:txBody>
                    <a:bodyPr/>
                    <a:lstStyle/>
                    <a:p>
                      <a:r>
                        <a:rPr lang="cs-CZ" sz="1000" b="0" i="0" u="none" strike="noStrike" baseline="0">
                          <a:solidFill>
                            <a:schemeClr val="lt1"/>
                          </a:solidFill>
                          <a:latin typeface="+mn-lt"/>
                          <a:ea typeface="+mn-ea"/>
                          <a:cs typeface="+mn-cs"/>
                        </a:rPr>
                        <a:t>KDY JE TO V POŘÁDKU</a:t>
                      </a:r>
                    </a:p>
                  </a:txBody>
                  <a:tcPr>
                    <a:solidFill>
                      <a:schemeClr val="accent3"/>
                    </a:solidFill>
                  </a:tcPr>
                </a:tc>
                <a:tc>
                  <a:txBody>
                    <a:bodyPr/>
                    <a:lstStyle/>
                    <a:p>
                      <a:r>
                        <a:rPr lang="cs-CZ" sz="1000" b="0" i="0" u="none" strike="noStrike" baseline="0">
                          <a:solidFill>
                            <a:schemeClr val="lt1"/>
                          </a:solidFill>
                          <a:latin typeface="+mn-lt"/>
                          <a:ea typeface="+mn-ea"/>
                          <a:cs typeface="+mn-cs"/>
                        </a:rPr>
                        <a:t>KDY TO NENÍ V POŘÁDKU</a:t>
                      </a:r>
                    </a:p>
                  </a:txBody>
                  <a:tcPr>
                    <a:solidFill>
                      <a:schemeClr val="tx2"/>
                    </a:solidFill>
                  </a:tcPr>
                </a:tc>
                <a:extLst>
                  <a:ext uri="{0D108BD9-81ED-4DB2-BD59-A6C34878D82A}">
                    <a16:rowId xmlns:a16="http://schemas.microsoft.com/office/drawing/2014/main" val="3670187819"/>
                  </a:ext>
                </a:extLst>
              </a:tr>
              <a:tr h="370840">
                <a:tc>
                  <a:txBody>
                    <a:bodyPr/>
                    <a:lstStyle/>
                    <a:p>
                      <a:pPr marL="285750" indent="-285750">
                        <a:buFont typeface="Arial" panose="020B0604020202020204" pitchFamily="34" charset="0"/>
                        <a:buChar char="•"/>
                      </a:pPr>
                      <a:r>
                        <a:rPr lang="cs-CZ" sz="1000" b="0" i="0" u="none" strike="noStrike" baseline="0" dirty="0">
                          <a:solidFill>
                            <a:schemeClr val="dk1"/>
                          </a:solidFill>
                          <a:latin typeface="+mn-lt"/>
                          <a:ea typeface="+mn-ea"/>
                          <a:cs typeface="+mn-cs"/>
                        </a:rPr>
                        <a:t>NABÍDKA JÍT NA OBĚD S NOVÝM DODAVATELEM </a:t>
                      </a:r>
                    </a:p>
                    <a:p>
                      <a:pPr marL="285750" indent="-285750">
                        <a:buFont typeface="Arial" panose="020B0604020202020204" pitchFamily="34" charset="0"/>
                        <a:buChar char="•"/>
                      </a:pPr>
                      <a:r>
                        <a:rPr lang="cs-CZ" sz="1000" b="0" i="0" u="none" strike="noStrike" baseline="0" dirty="0">
                          <a:solidFill>
                            <a:schemeClr val="dk1"/>
                          </a:solidFill>
                          <a:latin typeface="+mn-lt"/>
                          <a:ea typeface="+mn-ea"/>
                          <a:cs typeface="+mn-cs"/>
                        </a:rPr>
                        <a:t>DÁRKOVÁ TAŠKA OD DODAVATELE</a:t>
                      </a:r>
                    </a:p>
                    <a:p>
                      <a:pPr marL="285750" indent="-285750">
                        <a:buFont typeface="Arial" panose="020B0604020202020204" pitchFamily="34" charset="0"/>
                        <a:buChar char="•"/>
                      </a:pPr>
                      <a:r>
                        <a:rPr lang="cs-CZ" sz="1000" b="0" i="0" u="none" strike="noStrike" baseline="0" dirty="0">
                          <a:solidFill>
                            <a:schemeClr val="dk1"/>
                          </a:solidFill>
                          <a:latin typeface="+mn-lt"/>
                          <a:ea typeface="+mn-ea"/>
                          <a:cs typeface="+mn-cs"/>
                        </a:rPr>
                        <a:t>KONFERENCE S OBČERSTVENÍM A DROBNÝMI TOALETNÍMI POTŘEBAMI </a:t>
                      </a:r>
                    </a:p>
                    <a:p>
                      <a:pPr marL="285750" indent="-285750">
                        <a:buFont typeface="Arial" panose="020B0604020202020204" pitchFamily="34" charset="0"/>
                        <a:buChar char="•"/>
                      </a:pPr>
                      <a:r>
                        <a:rPr lang="cs-CZ" sz="1000" b="0" i="0" u="none" strike="noStrike" baseline="0" dirty="0">
                          <a:solidFill>
                            <a:schemeClr val="dk1"/>
                          </a:solidFill>
                          <a:latin typeface="+mn-lt"/>
                          <a:ea typeface="+mn-ea"/>
                          <a:cs typeface="+mn-cs"/>
                        </a:rPr>
                        <a:t>GOLFOVÝ VÝLET A OBĚD NA MÍSTNÍM HŘIŠTI S DODAVATELEM</a:t>
                      </a:r>
                    </a:p>
                    <a:p>
                      <a:pPr marL="285750" indent="-285750">
                        <a:buFont typeface="Arial" panose="020B0604020202020204" pitchFamily="34" charset="0"/>
                        <a:buChar char="•"/>
                      </a:pPr>
                      <a:r>
                        <a:rPr lang="cs-CZ" sz="1000" b="0" i="0" u="none" strike="noStrike" baseline="0" dirty="0">
                          <a:solidFill>
                            <a:schemeClr val="dk1"/>
                          </a:solidFill>
                          <a:latin typeface="+mn-lt"/>
                          <a:ea typeface="+mn-ea"/>
                          <a:cs typeface="+mn-cs"/>
                        </a:rPr>
                        <a:t>NABÍDKA NA SKLENIČKU S DODAVATELEM </a:t>
                      </a:r>
                    </a:p>
                    <a:p>
                      <a:pPr marL="285750" indent="-285750">
                        <a:buFont typeface="Arial" panose="020B0604020202020204" pitchFamily="34" charset="0"/>
                        <a:buChar char="•"/>
                      </a:pPr>
                      <a:r>
                        <a:rPr lang="cs-CZ" sz="1000" b="0" i="0" u="none" strike="noStrike" baseline="0" dirty="0">
                          <a:solidFill>
                            <a:schemeClr val="dk1"/>
                          </a:solidFill>
                          <a:latin typeface="+mn-lt"/>
                          <a:ea typeface="+mn-ea"/>
                          <a:cs typeface="+mn-cs"/>
                        </a:rPr>
                        <a:t>MALÉ STOLNÍ HODINY S FIREMNÍM LOGEM DODAVATELE</a:t>
                      </a:r>
                    </a:p>
                  </a:txBody>
                  <a:tcPr>
                    <a:solidFill>
                      <a:schemeClr val="bg2">
                        <a:lumMod val="95000"/>
                      </a:schemeClr>
                    </a:solidFill>
                  </a:tcPr>
                </a:tc>
                <a:tc>
                  <a:txBody>
                    <a:bodyPr/>
                    <a:lstStyle/>
                    <a:p>
                      <a:pPr marL="285750" indent="-285750">
                        <a:buFont typeface="Arial" panose="020B0604020202020204" pitchFamily="34" charset="0"/>
                        <a:buChar char="•"/>
                      </a:pPr>
                      <a:r>
                        <a:rPr lang="cs-CZ" sz="1000" b="0" i="0" u="none" strike="noStrike" baseline="0" dirty="0">
                          <a:solidFill>
                            <a:schemeClr val="dk1"/>
                          </a:solidFill>
                          <a:latin typeface="+mn-lt"/>
                          <a:ea typeface="+mn-ea"/>
                          <a:cs typeface="+mn-cs"/>
                        </a:rPr>
                        <a:t>EXTRAVAGANTNÍ JÍDLO PRO CELOU VAŠI RODINU, KTERÉ ZAPLATÍ DODAVATEL, KTERÝ NENÍ PŘÍTOMEN</a:t>
                      </a:r>
                    </a:p>
                    <a:p>
                      <a:pPr marL="285750" indent="-285750">
                        <a:buFont typeface="Arial" panose="020B0604020202020204" pitchFamily="34" charset="0"/>
                        <a:buChar char="•"/>
                      </a:pPr>
                      <a:r>
                        <a:rPr lang="cs-CZ" sz="1000" b="0" i="0" u="none" strike="noStrike" baseline="0" dirty="0">
                          <a:solidFill>
                            <a:schemeClr val="dk1"/>
                          </a:solidFill>
                          <a:latin typeface="+mn-lt"/>
                          <a:ea typeface="+mn-ea"/>
                          <a:cs typeface="+mn-cs"/>
                        </a:rPr>
                        <a:t>DÁRKOVÝ KOŠ S DRAHÝM ELEKTRONICKÝM FITNESS TRACKEREM, KTERÝ VÁM MIMO JINÉ ZAŠLE DODAVATEL</a:t>
                      </a:r>
                    </a:p>
                    <a:p>
                      <a:pPr marL="285750" indent="-285750">
                        <a:buFont typeface="Arial" panose="020B0604020202020204" pitchFamily="34" charset="0"/>
                        <a:buChar char="•"/>
                      </a:pPr>
                      <a:r>
                        <a:rPr lang="cs-CZ" sz="1000" b="0" i="0" u="none" strike="noStrike" baseline="0" dirty="0">
                          <a:solidFill>
                            <a:schemeClr val="dk1"/>
                          </a:solidFill>
                          <a:latin typeface="+mn-lt"/>
                          <a:ea typeface="+mn-ea"/>
                          <a:cs typeface="+mn-cs"/>
                        </a:rPr>
                        <a:t>LETENKA A UBYTOVÁNÍ V GOLFOVÉM RESORTU </a:t>
                      </a:r>
                    </a:p>
                    <a:p>
                      <a:pPr marL="285750" indent="-285750">
                        <a:buFont typeface="Arial" panose="020B0604020202020204" pitchFamily="34" charset="0"/>
                        <a:buChar char="•"/>
                      </a:pPr>
                      <a:r>
                        <a:rPr lang="cs-CZ" sz="1000" b="0" i="0" u="none" strike="noStrike" baseline="0" dirty="0">
                          <a:solidFill>
                            <a:schemeClr val="dk1"/>
                          </a:solidFill>
                          <a:latin typeface="+mn-lt"/>
                          <a:ea typeface="+mn-ea"/>
                          <a:cs typeface="+mn-cs"/>
                        </a:rPr>
                        <a:t>KARTON DOBRÉHO VÍNA </a:t>
                      </a:r>
                    </a:p>
                    <a:p>
                      <a:pPr marL="285750" indent="-285750">
                        <a:buFont typeface="Arial" panose="020B0604020202020204" pitchFamily="34" charset="0"/>
                        <a:buChar char="•"/>
                      </a:pPr>
                      <a:r>
                        <a:rPr lang="cs-CZ" sz="1000" b="0" i="0" u="none" strike="noStrike" baseline="0" dirty="0">
                          <a:solidFill>
                            <a:schemeClr val="dk1"/>
                          </a:solidFill>
                          <a:latin typeface="+mn-lt"/>
                          <a:ea typeface="+mn-ea"/>
                          <a:cs typeface="+mn-cs"/>
                        </a:rPr>
                        <a:t>DRAHÉ HODINKY</a:t>
                      </a:r>
                    </a:p>
                  </a:txBody>
                  <a:tcPr>
                    <a:solidFill>
                      <a:schemeClr val="bg2">
                        <a:lumMod val="95000"/>
                      </a:schemeClr>
                    </a:solidFill>
                  </a:tcPr>
                </a:tc>
                <a:extLst>
                  <a:ext uri="{0D108BD9-81ED-4DB2-BD59-A6C34878D82A}">
                    <a16:rowId xmlns:a16="http://schemas.microsoft.com/office/drawing/2014/main" val="1091011669"/>
                  </a:ext>
                </a:extLst>
              </a:tr>
            </a:tbl>
          </a:graphicData>
        </a:graphic>
      </p:graphicFrame>
      <p:sp>
        <p:nvSpPr>
          <p:cNvPr id="14" name="Rectangle 13">
            <a:extLst>
              <a:ext uri="{FF2B5EF4-FFF2-40B4-BE49-F238E27FC236}">
                <a16:creationId xmlns:a16="http://schemas.microsoft.com/office/drawing/2014/main" id="{F08EA884-F5CB-4C6E-9AE4-CF0233C441D1}"/>
              </a:ext>
            </a:extLst>
          </p:cNvPr>
          <p:cNvSpPr/>
          <p:nvPr/>
        </p:nvSpPr>
        <p:spPr>
          <a:xfrm>
            <a:off x="251520" y="3034440"/>
            <a:ext cx="4608512" cy="298684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9CE22F9D-7465-4EFE-8033-0E71A5950441}"/>
              </a:ext>
            </a:extLst>
          </p:cNvPr>
          <p:cNvSpPr txBox="1"/>
          <p:nvPr/>
        </p:nvSpPr>
        <p:spPr>
          <a:xfrm>
            <a:off x="4969685" y="3090672"/>
            <a:ext cx="3907330" cy="3139321"/>
          </a:xfrm>
          <a:prstGeom prst="rect">
            <a:avLst/>
          </a:prstGeom>
          <a:noFill/>
        </p:spPr>
        <p:txBody>
          <a:bodyPr wrap="square">
            <a:spAutoFit/>
          </a:bodyPr>
          <a:lstStyle/>
          <a:p>
            <a:pPr algn="just"/>
            <a:r>
              <a:rPr lang="cs-CZ" sz="900" b="1" i="0" u="none" strike="noStrike" baseline="0" dirty="0"/>
              <a:t>Musím něco udělat, pokud obdržím dárek? </a:t>
            </a:r>
            <a:r>
              <a:rPr lang="cs-CZ" sz="900" b="0" i="0" u="none" strike="noStrike" baseline="0" dirty="0"/>
              <a:t>Pokud obdržíte dar, který tato omezení překračuje, musíte se obrátit na vyšší vedení. Mějte na paměti, že existují dárky, které </a:t>
            </a:r>
            <a:r>
              <a:rPr lang="cs-CZ" sz="900" dirty="0"/>
              <a:t>vedení </a:t>
            </a:r>
            <a:r>
              <a:rPr lang="cs-CZ" sz="900" b="0" i="0" u="none" strike="noStrike" baseline="0" dirty="0"/>
              <a:t>nemůže schválit, například dary v podobě akcií </a:t>
            </a:r>
            <a:br>
              <a:rPr lang="cs-CZ" sz="900" b="0" i="0" u="none" strike="noStrike" baseline="0" dirty="0"/>
            </a:br>
            <a:r>
              <a:rPr lang="cs-CZ" sz="900" b="0" i="0" u="none" strike="noStrike" baseline="0" dirty="0"/>
              <a:t>či cenných papírů, hotovosti nebo peněžních ekvivalentů.</a:t>
            </a:r>
          </a:p>
          <a:p>
            <a:pPr algn="just"/>
            <a:r>
              <a:rPr lang="cs-CZ" sz="900" b="1" i="0" u="none" strike="noStrike" baseline="0" dirty="0"/>
              <a:t>Ale mohl bych urazit dárce! </a:t>
            </a:r>
            <a:r>
              <a:rPr lang="cs-CZ" sz="900" b="0" i="0" u="none" strike="noStrike" baseline="0" dirty="0"/>
              <a:t>Někdy může být obtížné dárek odmítnout, zejména pokud se obáváte, že dárce urazíte, nebo pokud vám byl dárek předán před skupinou lidí. Pokud nemůžete dar odmítnout, přijměte jej, ale okamžitě o tom informujte nejvyšší vedení, které ve spolupráci s vámi dar předá, rozdělí nebo rozlosuje mezi velkou skupinu zaměstnanců. Sdělte také dárci pravidla naší společnosti týkající se darů, abyste v budoucnu předešli podobným situacím.</a:t>
            </a:r>
          </a:p>
          <a:p>
            <a:pPr algn="just"/>
            <a:r>
              <a:rPr lang="cs-CZ" sz="900" b="1" i="0" u="none" strike="noStrike" baseline="0" dirty="0"/>
              <a:t>Co jídlo a zábava? </a:t>
            </a:r>
            <a:r>
              <a:rPr lang="cs-CZ" sz="900" b="0" i="0" u="none" strike="noStrike" baseline="0" dirty="0"/>
              <a:t>Stejně jako v případě dárků nepřijímejte jídlo nebo zábavu výměnou za nějakou akci. Uvědomujeme si, že společné stravování a zábava jsou v podnikání běžné, takže můžete přijímat příležitostná jídla od zákazníků, dodavatelů a dalších obchodních partnerů, pokud se jich také účastní a náklady jsou přiměřené a obvyklé. </a:t>
            </a:r>
          </a:p>
          <a:p>
            <a:pPr algn="just"/>
            <a:r>
              <a:rPr lang="cs-CZ" sz="900" b="1" i="0" u="none" strike="noStrike" baseline="0" dirty="0"/>
              <a:t>Cestování a prémiové akce. </a:t>
            </a:r>
            <a:r>
              <a:rPr lang="cs-CZ" sz="900" b="0" i="0" u="none" strike="noStrike" baseline="0" dirty="0"/>
              <a:t>Pokud dostanete nabídku na placenou cestu do jiného města nebo na prémiovou akci, jako jsou olympijské hry, mistrovství světa, Super </a:t>
            </a:r>
            <a:r>
              <a:rPr lang="cs-CZ" sz="900" b="0" i="0" u="none" strike="noStrike" baseline="0" dirty="0" err="1"/>
              <a:t>Bowl</a:t>
            </a:r>
            <a:r>
              <a:rPr lang="cs-CZ" sz="900" b="0" i="0" u="none" strike="noStrike" baseline="0" dirty="0"/>
              <a:t> nebo předávání cen, nejprve si promluvte se svým nadřízeným. Společně můžete zjistit, zda existuje dobrý obchodní důvod pro vaši účast. Pakliže existuje dobrý obchodní důvod pro účast na jednání, měla by společnost uhradit alespoň vaši cestu (letenku a ubytování) a další výdaje, které považuje za vhodné. </a:t>
            </a:r>
          </a:p>
        </p:txBody>
      </p:sp>
    </p:spTree>
    <p:extLst>
      <p:ext uri="{BB962C8B-B14F-4D97-AF65-F5344CB8AC3E}">
        <p14:creationId xmlns:p14="http://schemas.microsoft.com/office/powerpoint/2010/main" val="988334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70A31B4-5A08-4F27-9CB9-FED5C320772D}"/>
              </a:ext>
            </a:extLst>
          </p:cNvPr>
          <p:cNvSpPr>
            <a:spLocks noGrp="1"/>
          </p:cNvSpPr>
          <p:nvPr>
            <p:ph type="ftr" sz="quarter" idx="10"/>
          </p:nvPr>
        </p:nvSpPr>
        <p:spPr/>
        <p:txBody>
          <a:bodyPr/>
          <a:lstStyle/>
          <a:p>
            <a:r>
              <a:rPr lang="cs-CZ">
                <a:latin typeface="Calibri (Základní text)"/>
              </a:rPr>
              <a:t>KODEX OBCHODNÍCH STANDARDŮ A ZÁSAD APAG</a:t>
            </a:r>
          </a:p>
        </p:txBody>
      </p:sp>
      <p:sp>
        <p:nvSpPr>
          <p:cNvPr id="5" name="Slide Number Placeholder 4">
            <a:extLst>
              <a:ext uri="{FF2B5EF4-FFF2-40B4-BE49-F238E27FC236}">
                <a16:creationId xmlns:a16="http://schemas.microsoft.com/office/drawing/2014/main" id="{200AEE48-8D62-42DC-B4E5-474DBFB6F385}"/>
              </a:ext>
            </a:extLst>
          </p:cNvPr>
          <p:cNvSpPr>
            <a:spLocks noGrp="1"/>
          </p:cNvSpPr>
          <p:nvPr>
            <p:ph type="sldNum" sz="quarter" idx="11"/>
          </p:nvPr>
        </p:nvSpPr>
        <p:spPr/>
        <p:txBody>
          <a:bodyPr/>
          <a:lstStyle/>
          <a:p>
            <a:fld id="{C39117F4-3E9F-4732-B846-71DDBC752BFB}" type="slidenum">
              <a:rPr lang="en-US" smtClean="0">
                <a:latin typeface="Calibri (Základní text)"/>
              </a:rPr>
              <a:t>22</a:t>
            </a:fld>
            <a:endParaRPr lang="en-US">
              <a:latin typeface="Calibri (Základní text)"/>
            </a:endParaRPr>
          </a:p>
        </p:txBody>
      </p:sp>
      <p:sp>
        <p:nvSpPr>
          <p:cNvPr id="6" name="Title 1">
            <a:extLst>
              <a:ext uri="{FF2B5EF4-FFF2-40B4-BE49-F238E27FC236}">
                <a16:creationId xmlns:a16="http://schemas.microsoft.com/office/drawing/2014/main" id="{5AA1D86A-8F59-4877-9016-CED343C0D883}"/>
              </a:ext>
            </a:extLst>
          </p:cNvPr>
          <p:cNvSpPr>
            <a:spLocks noGrp="1"/>
          </p:cNvSpPr>
          <p:nvPr>
            <p:ph type="title"/>
          </p:nvPr>
        </p:nvSpPr>
        <p:spPr>
          <a:xfrm>
            <a:off x="1547664" y="459564"/>
            <a:ext cx="6660000" cy="720000"/>
          </a:xfrm>
        </p:spPr>
        <p:txBody>
          <a:bodyPr>
            <a:normAutofit/>
          </a:bodyPr>
          <a:lstStyle/>
          <a:p>
            <a:r>
              <a:rPr lang="cs-CZ" sz="2800" dirty="0">
                <a:latin typeface="Calibri (Základní text)"/>
              </a:rPr>
              <a:t>4 Integrita pro naše obchodní partnery</a:t>
            </a:r>
          </a:p>
        </p:txBody>
      </p:sp>
      <p:pic>
        <p:nvPicPr>
          <p:cNvPr id="7" name="Picture 6">
            <a:extLst>
              <a:ext uri="{FF2B5EF4-FFF2-40B4-BE49-F238E27FC236}">
                <a16:creationId xmlns:a16="http://schemas.microsoft.com/office/drawing/2014/main" id="{C4D41B2A-8E53-4DAF-8D45-DB8D7579E95D}"/>
              </a:ext>
            </a:extLst>
          </p:cNvPr>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611560" y="452129"/>
            <a:ext cx="745120" cy="745120"/>
          </a:xfrm>
          <a:prstGeom prst="rect">
            <a:avLst/>
          </a:prstGeom>
        </p:spPr>
      </p:pic>
      <p:sp>
        <p:nvSpPr>
          <p:cNvPr id="9" name="TextBox 8">
            <a:extLst>
              <a:ext uri="{FF2B5EF4-FFF2-40B4-BE49-F238E27FC236}">
                <a16:creationId xmlns:a16="http://schemas.microsoft.com/office/drawing/2014/main" id="{E8AD10A7-E617-40F2-871F-4A898F964728}"/>
              </a:ext>
            </a:extLst>
          </p:cNvPr>
          <p:cNvSpPr txBox="1"/>
          <p:nvPr/>
        </p:nvSpPr>
        <p:spPr>
          <a:xfrm>
            <a:off x="534380" y="1844824"/>
            <a:ext cx="8142076" cy="2677656"/>
          </a:xfrm>
          <a:prstGeom prst="rect">
            <a:avLst/>
          </a:prstGeom>
          <a:noFill/>
        </p:spPr>
        <p:txBody>
          <a:bodyPr wrap="square">
            <a:spAutoFit/>
          </a:bodyPr>
          <a:lstStyle/>
          <a:p>
            <a:pPr algn="just"/>
            <a:r>
              <a:rPr lang="cs-CZ" sz="1200" b="0" i="0" u="none" strike="noStrike" baseline="0" dirty="0">
                <a:solidFill>
                  <a:srgbClr val="000000"/>
                </a:solidFill>
                <a:latin typeface="Calibri (Základní text)"/>
              </a:rPr>
              <a:t>Společnost APAG na trhu horlivě soutěží, ale činí tak čestně, spravedlivě a v souladu se všemi platnými zákony o hospodářské soutěži. Cílem těchto zákonů je zakázat dohody nebo praktiky, které omezují volný obchod a hospodářskou soutěž mezi podniky. Některá jednání jsou podle těchto zákonů zcela zakázána a mohou vést k vašemu uvěznění, nemluvě o přísných trestech pro APAG. </a:t>
            </a:r>
          </a:p>
          <a:p>
            <a:pPr algn="l"/>
            <a:r>
              <a:rPr lang="cs-CZ" sz="1200" b="0" i="0" u="none" strike="noStrike" baseline="0" dirty="0">
                <a:solidFill>
                  <a:srgbClr val="000000"/>
                </a:solidFill>
                <a:latin typeface="Calibri (Základní text)"/>
              </a:rPr>
              <a:t>Chcete-li dodržet tyto zákony, </a:t>
            </a:r>
            <a:r>
              <a:rPr lang="cs-CZ" sz="1200" b="1" i="0" u="none" strike="noStrike" baseline="0" dirty="0">
                <a:solidFill>
                  <a:srgbClr val="000000"/>
                </a:solidFill>
                <a:latin typeface="Calibri (Základní text)"/>
              </a:rPr>
              <a:t>nesmíte</a:t>
            </a:r>
            <a:r>
              <a:rPr lang="cs-CZ" sz="1200" b="0" i="0" u="none" strike="noStrike" baseline="0" dirty="0">
                <a:solidFill>
                  <a:srgbClr val="000000"/>
                </a:solidFill>
                <a:latin typeface="Calibri (Základní text)"/>
              </a:rPr>
              <a:t>:</a:t>
            </a:r>
          </a:p>
          <a:p>
            <a:pPr marL="628650" lvl="1" indent="-171450" algn="just">
              <a:buClr>
                <a:schemeClr val="tx2">
                  <a:lumMod val="75000"/>
                </a:schemeClr>
              </a:buClr>
              <a:buFont typeface="Wingdings" panose="05000000000000000000" pitchFamily="2" charset="2"/>
              <a:buChar char="v"/>
            </a:pPr>
            <a:r>
              <a:rPr lang="cs-CZ" sz="1200" b="0" i="0" u="none" strike="noStrike" baseline="0" dirty="0">
                <a:solidFill>
                  <a:srgbClr val="000000"/>
                </a:solidFill>
                <a:latin typeface="Calibri (Základní text)"/>
              </a:rPr>
              <a:t>Diskutovat s konkurenty o cenách, informacích týkajících se cen nebo jiných aspektech konkurenční strategie nebo si </a:t>
            </a:r>
            <a:br>
              <a:rPr lang="cs-CZ" sz="1200" b="0" i="0" u="none" strike="noStrike" baseline="0" dirty="0">
                <a:solidFill>
                  <a:srgbClr val="000000"/>
                </a:solidFill>
                <a:latin typeface="Calibri (Základní text)"/>
              </a:rPr>
            </a:br>
            <a:r>
              <a:rPr lang="cs-CZ" sz="1200" b="0" i="0" u="none" strike="noStrike" baseline="0" dirty="0">
                <a:solidFill>
                  <a:srgbClr val="000000"/>
                </a:solidFill>
                <a:latin typeface="Calibri (Základní text)"/>
              </a:rPr>
              <a:t>s nimi vyměňovat informace o těchto cenách. Patří sem informace o výdajích na propagaci nebo podmínkách, nákladech, dodávkách produktů, marketingu, územích nebo jiné citlivé marketingové informace.</a:t>
            </a:r>
          </a:p>
          <a:p>
            <a:pPr marL="628650" lvl="1" indent="-171450" algn="just">
              <a:buClr>
                <a:schemeClr val="tx2">
                  <a:lumMod val="75000"/>
                </a:schemeClr>
              </a:buClr>
              <a:buFont typeface="Wingdings" panose="05000000000000000000" pitchFamily="2" charset="2"/>
              <a:buChar char="v"/>
            </a:pPr>
            <a:r>
              <a:rPr lang="cs-CZ" sz="1200" b="0" i="0" u="none" strike="noStrike" baseline="0" dirty="0">
                <a:solidFill>
                  <a:srgbClr val="000000"/>
                </a:solidFill>
                <a:latin typeface="Calibri (Základní text)"/>
              </a:rPr>
              <a:t>Dohodnout se s konkurentem na rozdělení trhů nebo zákazníků nebo s ním jednat o tom, že nebude obsluhovat určité trhy, segmenty trhu nebo zákazníky. </a:t>
            </a:r>
          </a:p>
          <a:p>
            <a:pPr marL="628650" lvl="1" indent="-171450" algn="just">
              <a:buClr>
                <a:schemeClr val="tx2">
                  <a:lumMod val="75000"/>
                </a:schemeClr>
              </a:buClr>
              <a:buFont typeface="Wingdings" panose="05000000000000000000" pitchFamily="2" charset="2"/>
              <a:buChar char="v"/>
            </a:pPr>
            <a:r>
              <a:rPr lang="cs-CZ" sz="1200" b="0" i="0" u="none" strike="noStrike" baseline="0" dirty="0">
                <a:solidFill>
                  <a:srgbClr val="000000"/>
                </a:solidFill>
                <a:latin typeface="Calibri (Základní text)"/>
              </a:rPr>
              <a:t>Porušovat spravedlivé postupy při podávání nabídek tím, že se zapojí do manipulace s nabídkami nebo jiných nevhodných či tajných postupů při zadávání veřejných zakázek.</a:t>
            </a:r>
          </a:p>
          <a:p>
            <a:pPr marL="628650" lvl="1" indent="-171450" algn="just">
              <a:buClr>
                <a:schemeClr val="tx2">
                  <a:lumMod val="75000"/>
                </a:schemeClr>
              </a:buClr>
              <a:buFont typeface="Wingdings" panose="05000000000000000000" pitchFamily="2" charset="2"/>
              <a:buChar char="v"/>
            </a:pPr>
            <a:r>
              <a:rPr lang="cs-CZ" sz="1200" b="0" i="0" u="none" strike="noStrike" baseline="0" dirty="0">
                <a:solidFill>
                  <a:srgbClr val="000000"/>
                </a:solidFill>
                <a:latin typeface="Calibri (Základní text)"/>
              </a:rPr>
              <a:t>Chovat se způsobem, který by mohl být považován za snahu vyloučit stávající nebo potenciální konkurenty nebo ovládnout trhy.</a:t>
            </a:r>
          </a:p>
        </p:txBody>
      </p:sp>
      <p:sp>
        <p:nvSpPr>
          <p:cNvPr id="10" name="TextBox 9">
            <a:extLst>
              <a:ext uri="{FF2B5EF4-FFF2-40B4-BE49-F238E27FC236}">
                <a16:creationId xmlns:a16="http://schemas.microsoft.com/office/drawing/2014/main" id="{AB8E9F26-544F-4EF4-A0EF-62A7ED987772}"/>
              </a:ext>
            </a:extLst>
          </p:cNvPr>
          <p:cNvSpPr txBox="1"/>
          <p:nvPr/>
        </p:nvSpPr>
        <p:spPr>
          <a:xfrm>
            <a:off x="457140" y="4581128"/>
            <a:ext cx="8291324" cy="1569660"/>
          </a:xfrm>
          <a:prstGeom prst="rect">
            <a:avLst/>
          </a:prstGeom>
          <a:noFill/>
        </p:spPr>
        <p:txBody>
          <a:bodyPr wrap="square" rtlCol="0">
            <a:spAutoFit/>
          </a:bodyPr>
          <a:lstStyle/>
          <a:p>
            <a:pPr algn="just"/>
            <a:r>
              <a:rPr lang="cs-CZ" sz="1200" b="0" i="0" u="none" strike="noStrike" baseline="0" dirty="0">
                <a:solidFill>
                  <a:srgbClr val="000000"/>
                </a:solidFill>
                <a:latin typeface="Calibri (Základní text)"/>
              </a:rPr>
              <a:t>Rovněž byste neměli usilovat o uzavírání dohod, které nepřiměřeně omezují svobodu prodejce, zákazníka nebo dodavatele prodávat výrobek nebo službu, jak uzná za vhodné, včetně stanovení ceny dalšího prodeje výrobku nebo služby, nebo nevhodně podmiňovat prodej výrobků nebo služeb souhlasem s nákupem výrobků a služeb APAG. Přestože principy těchto zákonů jsou jednoduché, jejich aplikace na konkrétní situace může být poměrně složitá. Pokud některý z konkurentů nebo obchodních partnerů společnosti APAG hovoří o některém z těchto témat, byť nepřímo nebo náhodně,</a:t>
            </a:r>
            <a:r>
              <a:rPr lang="cs-CZ" sz="1200" dirty="0">
                <a:solidFill>
                  <a:srgbClr val="000000"/>
                </a:solidFill>
                <a:latin typeface="Calibri (Základní text)"/>
              </a:rPr>
              <a:t> okamžitě </a:t>
            </a:r>
            <a:r>
              <a:rPr lang="cs-CZ" sz="1200" b="0" i="0" u="none" strike="noStrike" baseline="0" dirty="0">
                <a:solidFill>
                  <a:srgbClr val="000000"/>
                </a:solidFill>
                <a:latin typeface="Calibri (Základní text)"/>
              </a:rPr>
              <a:t>přerušte </a:t>
            </a:r>
            <a:r>
              <a:rPr lang="cs-CZ" sz="1200" dirty="0">
                <a:solidFill>
                  <a:srgbClr val="000000"/>
                </a:solidFill>
                <a:latin typeface="Calibri (Základní text)"/>
              </a:rPr>
              <a:t>konverzaci a požádejte o radu nejvyšší vedení. Obzvláště opatrní buďte při účasti na oborových konferencích nebo veletrzích, abyste se vyhnuli byť jen zdání, </a:t>
            </a:r>
            <a:br>
              <a:rPr lang="cs-CZ" sz="1200" dirty="0">
                <a:solidFill>
                  <a:srgbClr val="000000"/>
                </a:solidFill>
                <a:latin typeface="Calibri (Základní text)"/>
              </a:rPr>
            </a:br>
            <a:r>
              <a:rPr lang="cs-CZ" sz="1200" dirty="0">
                <a:solidFill>
                  <a:srgbClr val="000000"/>
                </a:solidFill>
                <a:latin typeface="Calibri (Základní text)"/>
              </a:rPr>
              <a:t>že vaše obchodní rozhodnutí odrážejí nevhodný vliv nebo zahrnují nekalé obchodní praktiky. Pokud se zapojíte do konverzace, která se stočí ke sdílení obchodních praktik, byť jen na dálku, měli byste konverzaci ukončit.</a:t>
            </a:r>
          </a:p>
        </p:txBody>
      </p:sp>
      <p:sp>
        <p:nvSpPr>
          <p:cNvPr id="12" name="TextBox 11">
            <a:extLst>
              <a:ext uri="{FF2B5EF4-FFF2-40B4-BE49-F238E27FC236}">
                <a16:creationId xmlns:a16="http://schemas.microsoft.com/office/drawing/2014/main" id="{CCAA3B63-819F-4A3D-A2D3-7DD9E8A255A1}"/>
              </a:ext>
            </a:extLst>
          </p:cNvPr>
          <p:cNvSpPr txBox="1"/>
          <p:nvPr/>
        </p:nvSpPr>
        <p:spPr>
          <a:xfrm>
            <a:off x="534380" y="1444714"/>
            <a:ext cx="4572000" cy="400110"/>
          </a:xfrm>
          <a:prstGeom prst="rect">
            <a:avLst/>
          </a:prstGeom>
          <a:noFill/>
        </p:spPr>
        <p:txBody>
          <a:bodyPr wrap="square">
            <a:spAutoFit/>
          </a:bodyPr>
          <a:lstStyle/>
          <a:p>
            <a:r>
              <a:rPr lang="cs-CZ" sz="2000" i="0" u="none" strike="noStrike" baseline="0" dirty="0">
                <a:solidFill>
                  <a:schemeClr val="accent1">
                    <a:lumMod val="50000"/>
                  </a:schemeClr>
                </a:solidFill>
                <a:latin typeface="Calibri (Základní text)"/>
              </a:rPr>
              <a:t>Dodržování zákonů o hospodářské soutěži</a:t>
            </a:r>
          </a:p>
        </p:txBody>
      </p:sp>
    </p:spTree>
    <p:extLst>
      <p:ext uri="{BB962C8B-B14F-4D97-AF65-F5344CB8AC3E}">
        <p14:creationId xmlns:p14="http://schemas.microsoft.com/office/powerpoint/2010/main" val="3844387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2B2BE14-EE8D-4B64-880D-5ADAB64A26AC}"/>
              </a:ext>
            </a:extLst>
          </p:cNvPr>
          <p:cNvSpPr>
            <a:spLocks noGrp="1"/>
          </p:cNvSpPr>
          <p:nvPr>
            <p:ph type="ftr" sz="quarter" idx="10"/>
          </p:nvPr>
        </p:nvSpPr>
        <p:spPr/>
        <p:txBody>
          <a:bodyPr/>
          <a:lstStyle/>
          <a:p>
            <a:r>
              <a:rPr lang="cs-CZ"/>
              <a:t>KODEX OBCHODNÍCH STANDARDŮ A ZÁSAD APAG</a:t>
            </a:r>
          </a:p>
        </p:txBody>
      </p:sp>
      <p:sp>
        <p:nvSpPr>
          <p:cNvPr id="5" name="Slide Number Placeholder 4">
            <a:extLst>
              <a:ext uri="{FF2B5EF4-FFF2-40B4-BE49-F238E27FC236}">
                <a16:creationId xmlns:a16="http://schemas.microsoft.com/office/drawing/2014/main" id="{DB345985-455D-4232-A6AC-05FE507E77D3}"/>
              </a:ext>
            </a:extLst>
          </p:cNvPr>
          <p:cNvSpPr>
            <a:spLocks noGrp="1"/>
          </p:cNvSpPr>
          <p:nvPr>
            <p:ph type="sldNum" sz="quarter" idx="11"/>
          </p:nvPr>
        </p:nvSpPr>
        <p:spPr/>
        <p:txBody>
          <a:bodyPr/>
          <a:lstStyle/>
          <a:p>
            <a:fld id="{C39117F4-3E9F-4732-B846-71DDBC752BFB}" type="slidenum">
              <a:rPr lang="en-US" smtClean="0"/>
              <a:t>23</a:t>
            </a:fld>
            <a:endParaRPr lang="en-US"/>
          </a:p>
        </p:txBody>
      </p:sp>
      <p:sp>
        <p:nvSpPr>
          <p:cNvPr id="6" name="TextBox 5">
            <a:extLst>
              <a:ext uri="{FF2B5EF4-FFF2-40B4-BE49-F238E27FC236}">
                <a16:creationId xmlns:a16="http://schemas.microsoft.com/office/drawing/2014/main" id="{84AAD16E-3FA9-4A67-B59F-FB9AAB92DF02}"/>
              </a:ext>
            </a:extLst>
          </p:cNvPr>
          <p:cNvSpPr txBox="1"/>
          <p:nvPr/>
        </p:nvSpPr>
        <p:spPr>
          <a:xfrm>
            <a:off x="390364" y="1370379"/>
            <a:ext cx="8363272" cy="3354765"/>
          </a:xfrm>
          <a:prstGeom prst="rect">
            <a:avLst/>
          </a:prstGeom>
          <a:noFill/>
        </p:spPr>
        <p:txBody>
          <a:bodyPr wrap="square">
            <a:spAutoFit/>
          </a:bodyPr>
          <a:lstStyle/>
          <a:p>
            <a:pPr algn="l"/>
            <a:r>
              <a:rPr lang="cs-CZ" sz="2000" b="1" dirty="0">
                <a:latin typeface="Calibri (Základní text)"/>
              </a:rPr>
              <a:t>Co ještě můžete udělat?</a:t>
            </a:r>
          </a:p>
          <a:p>
            <a:pPr algn="l"/>
            <a:endParaRPr lang="en-US" sz="1100" b="1" dirty="0">
              <a:latin typeface="Calibri (Základní text)"/>
            </a:endParaRPr>
          </a:p>
          <a:p>
            <a:pPr algn="l"/>
            <a:r>
              <a:rPr lang="cs-CZ" sz="1200" b="1" dirty="0">
                <a:latin typeface="Calibri (Základní text)"/>
              </a:rPr>
              <a:t>Na konferencích a veletrzích buďte opatrní. </a:t>
            </a:r>
          </a:p>
          <a:p>
            <a:pPr algn="just"/>
            <a:r>
              <a:rPr lang="cs-CZ" sz="1200" dirty="0">
                <a:latin typeface="Calibri (Základní text)"/>
              </a:rPr>
              <a:t>S konkurenty (nebo potenciálními konkurenty) nediskutujte ani si s nimi nevyměňujte informace o tématech, jako jsou ceny, náklady, podmínky prodeje, segmenty trhu, klienti nebo marketingové strategie. Pokud se diskuse stočí k citlivému konkurenčnímu tématu, přerušte rozhovor, odejděte a okamžitě nahlaste incident nejvyššímu vedení. </a:t>
            </a:r>
          </a:p>
          <a:p>
            <a:pPr algn="l"/>
            <a:endParaRPr lang="en-US" sz="1100" dirty="0">
              <a:latin typeface="Calibri (Základní text)"/>
            </a:endParaRPr>
          </a:p>
          <a:p>
            <a:pPr algn="l"/>
            <a:r>
              <a:rPr lang="cs-CZ" sz="1200" b="1" dirty="0">
                <a:latin typeface="Calibri (Základní text)"/>
              </a:rPr>
              <a:t>Shromažďujte informace o konkurenci eticky a v souladu se zákonem. </a:t>
            </a:r>
          </a:p>
          <a:p>
            <a:pPr algn="just"/>
            <a:r>
              <a:rPr lang="cs-CZ" sz="1200" dirty="0">
                <a:latin typeface="Calibri (Základní text)"/>
              </a:rPr>
              <a:t>Získávání informací o konkurenci je běžnou obchodní praxí, která je nezbytná k tomu, abychom byli efektivní konkurencí, ale ujistěte se, že to děláte správně. Používejte veřejné nebo jiné povolené zdroje a buďte upřímní v tom, kdo jste a pro koho pracujete. Neshromažďujte informace ani nepožadujte, aby je shromažďoval někdo jiný, pomocí jakékoliv nezákonné nebo nedovolené činnosti. </a:t>
            </a:r>
          </a:p>
          <a:p>
            <a:pPr algn="l"/>
            <a:endParaRPr lang="en-US" sz="1100" dirty="0">
              <a:latin typeface="Calibri (Základní text)"/>
            </a:endParaRPr>
          </a:p>
          <a:p>
            <a:pPr algn="l"/>
            <a:r>
              <a:rPr lang="cs-CZ" sz="1200" b="1" dirty="0">
                <a:latin typeface="Calibri (Základní text)"/>
              </a:rPr>
              <a:t>Získejte obchod správným způsobem. </a:t>
            </a:r>
          </a:p>
          <a:p>
            <a:pPr algn="just"/>
            <a:r>
              <a:rPr lang="cs-CZ" sz="1200" dirty="0">
                <a:latin typeface="Calibri (Základní text)"/>
              </a:rPr>
              <a:t>Jednejte se zákazníky čestně a spravedlivě. Podporujte pozitivní obchodní vztahy a nikdy nikoho nezneužívejte tím, že byste ho klamali nebo podváděli. Říkejte pravdu o naší společnosti a o tom, co prodáváme, neuvádějte žádná tvrzení, která nemůžete doložit, a neuvádějte nepřesné poznámky o našich konkurentech nebo chybná srovnání jejich produktů s našimi. </a:t>
            </a:r>
          </a:p>
        </p:txBody>
      </p:sp>
      <p:sp>
        <p:nvSpPr>
          <p:cNvPr id="7" name="TextBox 6">
            <a:extLst>
              <a:ext uri="{FF2B5EF4-FFF2-40B4-BE49-F238E27FC236}">
                <a16:creationId xmlns:a16="http://schemas.microsoft.com/office/drawing/2014/main" id="{0B124A7A-BA63-4394-A04C-F2D75CBEA301}"/>
              </a:ext>
            </a:extLst>
          </p:cNvPr>
          <p:cNvSpPr txBox="1"/>
          <p:nvPr/>
        </p:nvSpPr>
        <p:spPr>
          <a:xfrm>
            <a:off x="4860032" y="4725144"/>
            <a:ext cx="3816424" cy="1646605"/>
          </a:xfrm>
          <a:prstGeom prst="rect">
            <a:avLst/>
          </a:prstGeom>
          <a:noFill/>
          <a:ln w="28575">
            <a:solidFill>
              <a:schemeClr val="accent3">
                <a:lumMod val="50000"/>
              </a:schemeClr>
            </a:solidFill>
            <a:prstDash val="sysDot"/>
          </a:ln>
        </p:spPr>
        <p:txBody>
          <a:bodyPr wrap="square">
            <a:spAutoFit/>
          </a:bodyPr>
          <a:lstStyle/>
          <a:p>
            <a:pPr algn="l"/>
            <a:r>
              <a:rPr lang="cs-CZ" sz="1400" b="1" i="0" u="none" strike="noStrike" baseline="0" dirty="0">
                <a:solidFill>
                  <a:srgbClr val="E51E2B"/>
                </a:solidFill>
              </a:rPr>
              <a:t>BOD PROCESU</a:t>
            </a:r>
          </a:p>
          <a:p>
            <a:pPr algn="l"/>
            <a:r>
              <a:rPr lang="cs-CZ" sz="900" b="0" i="0" u="none" strike="noStrike" baseline="0" dirty="0">
                <a:solidFill>
                  <a:srgbClr val="6E6F71"/>
                </a:solidFill>
              </a:rPr>
              <a:t>Při shromažďování informací o konkurenci se ujistěte, že ...</a:t>
            </a:r>
          </a:p>
          <a:p>
            <a:pPr algn="l">
              <a:tabLst>
                <a:tab pos="182563" algn="l"/>
              </a:tabLst>
            </a:pPr>
            <a:r>
              <a:rPr lang="cs-CZ" sz="1600" b="0" i="0" u="none" strike="noStrike" baseline="0" dirty="0">
                <a:solidFill>
                  <a:srgbClr val="E51E2B"/>
                </a:solidFill>
              </a:rPr>
              <a:t>»»</a:t>
            </a:r>
            <a:r>
              <a:rPr lang="cs-CZ" sz="1000" b="0" i="0" u="none" strike="noStrike" baseline="0" dirty="0">
                <a:solidFill>
                  <a:srgbClr val="E51E2B"/>
                </a:solidFill>
              </a:rPr>
              <a:t> </a:t>
            </a:r>
            <a:r>
              <a:rPr lang="cs-CZ" sz="1000" b="1" i="0" u="none" strike="noStrike" baseline="0" dirty="0">
                <a:solidFill>
                  <a:srgbClr val="6E6F71"/>
                </a:solidFill>
              </a:rPr>
              <a:t>Přezkoumáte informace a určíte, zda jsou vysoce citlivé 	  nebo označené jako důvěrné.</a:t>
            </a:r>
          </a:p>
          <a:p>
            <a:pPr algn="l">
              <a:tabLst>
                <a:tab pos="182563" algn="l"/>
              </a:tabLst>
            </a:pPr>
            <a:r>
              <a:rPr lang="cs-CZ" sz="1400" b="0" i="0" u="none" strike="noStrike" baseline="0" dirty="0">
                <a:solidFill>
                  <a:srgbClr val="E51E2B"/>
                </a:solidFill>
              </a:rPr>
              <a:t>»» </a:t>
            </a:r>
            <a:r>
              <a:rPr lang="cs-CZ" sz="1000" b="1" i="0" u="none" strike="noStrike" baseline="0" dirty="0">
                <a:solidFill>
                  <a:srgbClr val="6E6F71"/>
                </a:solidFill>
              </a:rPr>
              <a:t>Zeptáte se, zda má někdo povinnost zachovávat důvěrnost 	 informací.</a:t>
            </a:r>
          </a:p>
          <a:p>
            <a:pPr algn="l"/>
            <a:r>
              <a:rPr lang="cs-CZ" sz="1400" b="0" i="0" u="none" strike="noStrike" baseline="0" dirty="0">
                <a:solidFill>
                  <a:srgbClr val="E51E2B"/>
                </a:solidFill>
              </a:rPr>
              <a:t>»»</a:t>
            </a:r>
            <a:r>
              <a:rPr lang="cs-CZ" sz="1000" b="0" i="0" u="none" strike="noStrike" baseline="0" dirty="0">
                <a:solidFill>
                  <a:srgbClr val="E51E2B"/>
                </a:solidFill>
              </a:rPr>
              <a:t> </a:t>
            </a:r>
            <a:r>
              <a:rPr lang="cs-CZ" sz="1000" b="1" i="0" u="none" strike="noStrike" baseline="0" dirty="0">
                <a:solidFill>
                  <a:srgbClr val="6E6F71"/>
                </a:solidFill>
              </a:rPr>
              <a:t>V případě potřeby se poradíte s právním poradcem společnosti.</a:t>
            </a:r>
          </a:p>
          <a:p>
            <a:pPr algn="l"/>
            <a:r>
              <a:rPr lang="cs-CZ" sz="1400" b="0" i="0" u="none" strike="noStrike" baseline="0" dirty="0">
                <a:solidFill>
                  <a:srgbClr val="E51E2B"/>
                </a:solidFill>
              </a:rPr>
              <a:t>»» </a:t>
            </a:r>
            <a:r>
              <a:rPr lang="cs-CZ" sz="1000" b="1" i="0" u="none" strike="noStrike" baseline="0" dirty="0">
                <a:solidFill>
                  <a:srgbClr val="6E6F71"/>
                </a:solidFill>
              </a:rPr>
              <a:t>Zdokumentujete, jak jste s informacemi naložili.</a:t>
            </a:r>
          </a:p>
        </p:txBody>
      </p:sp>
      <p:sp>
        <p:nvSpPr>
          <p:cNvPr id="8" name="Title 1">
            <a:extLst>
              <a:ext uri="{FF2B5EF4-FFF2-40B4-BE49-F238E27FC236}">
                <a16:creationId xmlns:a16="http://schemas.microsoft.com/office/drawing/2014/main" id="{CFB8A362-AB72-45A8-99DC-1FC927664C8A}"/>
              </a:ext>
            </a:extLst>
          </p:cNvPr>
          <p:cNvSpPr>
            <a:spLocks noGrp="1"/>
          </p:cNvSpPr>
          <p:nvPr>
            <p:ph type="title"/>
          </p:nvPr>
        </p:nvSpPr>
        <p:spPr>
          <a:xfrm>
            <a:off x="1547664" y="459564"/>
            <a:ext cx="6660000" cy="720000"/>
          </a:xfrm>
        </p:spPr>
        <p:txBody>
          <a:bodyPr>
            <a:normAutofit/>
          </a:bodyPr>
          <a:lstStyle/>
          <a:p>
            <a:r>
              <a:rPr lang="cs-CZ" sz="2800" dirty="0">
                <a:latin typeface="Calibri (Základní text)"/>
              </a:rPr>
              <a:t>4 Integrita pro naše obchodní partnery</a:t>
            </a:r>
          </a:p>
        </p:txBody>
      </p:sp>
      <p:pic>
        <p:nvPicPr>
          <p:cNvPr id="9" name="Picture 8">
            <a:extLst>
              <a:ext uri="{FF2B5EF4-FFF2-40B4-BE49-F238E27FC236}">
                <a16:creationId xmlns:a16="http://schemas.microsoft.com/office/drawing/2014/main" id="{D8F195DD-2F47-4EB9-998A-CC4A0E9EDF3A}"/>
              </a:ext>
            </a:extLst>
          </p:cNvPr>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611560" y="452129"/>
            <a:ext cx="745120" cy="745120"/>
          </a:xfrm>
          <a:prstGeom prst="rect">
            <a:avLst/>
          </a:prstGeom>
        </p:spPr>
      </p:pic>
    </p:spTree>
    <p:extLst>
      <p:ext uri="{BB962C8B-B14F-4D97-AF65-F5344CB8AC3E}">
        <p14:creationId xmlns:p14="http://schemas.microsoft.com/office/powerpoint/2010/main" val="625120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E0C778-1081-425C-A4D4-B3A45B4690FE}"/>
              </a:ext>
            </a:extLst>
          </p:cNvPr>
          <p:cNvSpPr>
            <a:spLocks noGrp="1"/>
          </p:cNvSpPr>
          <p:nvPr>
            <p:ph type="ftr" sz="quarter" idx="10"/>
          </p:nvPr>
        </p:nvSpPr>
        <p:spPr/>
        <p:txBody>
          <a:bodyPr/>
          <a:lstStyle/>
          <a:p>
            <a:r>
              <a:rPr lang="cs-CZ"/>
              <a:t>KODEX OBCHODNÍCH STANDARDŮ A ZÁSAD APAG</a:t>
            </a:r>
          </a:p>
        </p:txBody>
      </p:sp>
      <p:sp>
        <p:nvSpPr>
          <p:cNvPr id="5" name="Slide Number Placeholder 4">
            <a:extLst>
              <a:ext uri="{FF2B5EF4-FFF2-40B4-BE49-F238E27FC236}">
                <a16:creationId xmlns:a16="http://schemas.microsoft.com/office/drawing/2014/main" id="{60594A5C-B6A4-49B6-8985-2579BCCACEFD}"/>
              </a:ext>
            </a:extLst>
          </p:cNvPr>
          <p:cNvSpPr>
            <a:spLocks noGrp="1"/>
          </p:cNvSpPr>
          <p:nvPr>
            <p:ph type="sldNum" sz="quarter" idx="11"/>
          </p:nvPr>
        </p:nvSpPr>
        <p:spPr/>
        <p:txBody>
          <a:bodyPr/>
          <a:lstStyle/>
          <a:p>
            <a:fld id="{C39117F4-3E9F-4732-B846-71DDBC752BFB}" type="slidenum">
              <a:rPr lang="en-US" smtClean="0"/>
              <a:t>24</a:t>
            </a:fld>
            <a:endParaRPr lang="en-US"/>
          </a:p>
        </p:txBody>
      </p:sp>
      <p:sp>
        <p:nvSpPr>
          <p:cNvPr id="7" name="TextBox 6">
            <a:extLst>
              <a:ext uri="{FF2B5EF4-FFF2-40B4-BE49-F238E27FC236}">
                <a16:creationId xmlns:a16="http://schemas.microsoft.com/office/drawing/2014/main" id="{B6A210B6-1F63-4FCE-A0E1-43743101FFF0}"/>
              </a:ext>
            </a:extLst>
          </p:cNvPr>
          <p:cNvSpPr txBox="1"/>
          <p:nvPr/>
        </p:nvSpPr>
        <p:spPr>
          <a:xfrm>
            <a:off x="392095" y="1863967"/>
            <a:ext cx="8359809" cy="3785652"/>
          </a:xfrm>
          <a:prstGeom prst="rect">
            <a:avLst/>
          </a:prstGeom>
          <a:noFill/>
        </p:spPr>
        <p:txBody>
          <a:bodyPr wrap="square">
            <a:spAutoFit/>
          </a:bodyPr>
          <a:lstStyle/>
          <a:p>
            <a:pPr algn="just"/>
            <a:r>
              <a:rPr lang="cs-CZ" sz="1200" b="0" i="0" u="none" strike="noStrike" baseline="0" dirty="0"/>
              <a:t>Jako globální společnost podléhá APAG mnoha zákonům a předpisům o kontrole obchodu, které upravují vývoz a dovoz hardwaru, softwaru, služeb a technologií, a dodržuje je. </a:t>
            </a:r>
          </a:p>
          <a:p>
            <a:pPr algn="l"/>
            <a:endParaRPr lang="en-US" sz="1200" b="0" i="0" u="none" strike="noStrike" baseline="0" dirty="0"/>
          </a:p>
          <a:p>
            <a:pPr algn="l"/>
            <a:r>
              <a:rPr lang="cs-CZ" sz="1200" b="1" i="0" u="none" strike="noStrike" baseline="0" dirty="0"/>
              <a:t>Kontroly vývozu a dovozu </a:t>
            </a:r>
          </a:p>
          <a:p>
            <a:pPr algn="just"/>
            <a:r>
              <a:rPr lang="cs-CZ" sz="1200" b="0" i="0" u="none" strike="noStrike" baseline="0" dirty="0"/>
              <a:t>Obecně lze říci, že hardware, software a technologie APAG, které obsahují nebo využívají šifrování, mohou podléhat kontrole exportu, pokud se na ně nevztahuje výjimka.</a:t>
            </a:r>
          </a:p>
          <a:p>
            <a:pPr algn="just"/>
            <a:r>
              <a:rPr lang="cs-CZ" sz="1200" b="0" i="0" u="none" strike="noStrike" baseline="0" dirty="0"/>
              <a:t>K „exportu“ může dojít fyzickým doručením, zasláním e-mailem, stažením nebo jiným přenosem výrobku, softwaru nebo technologie z jedné země do druhé. Za export může být považován i přenos softwaru, služeb nebo technologií občanovi jiné země bez ohledu na to, kde se nachází. Pokud položka podléhá kontrole exportu, musí APAG před exportem získat licenci nebo povolení nebo se může spolehnout na jiné vývozní povolení. </a:t>
            </a:r>
          </a:p>
          <a:p>
            <a:pPr algn="just"/>
            <a:r>
              <a:rPr lang="cs-CZ" sz="1200" b="0" i="0" u="none" strike="noStrike" baseline="0" dirty="0"/>
              <a:t>„Import“ je přesun zboží do země fyzickými nebo nehmotnými prostředky ze zahraničního nebo vnějšího zdroje, kterým může být </a:t>
            </a:r>
            <a:br>
              <a:rPr lang="cs-CZ" sz="1200" b="0" i="0" u="none" strike="noStrike" baseline="0" dirty="0"/>
            </a:br>
            <a:r>
              <a:rPr lang="cs-CZ" sz="1200" b="0" i="0" u="none" strike="noStrike" baseline="0" dirty="0"/>
              <a:t>i jiné místo APAG. Import může vyžadovat zaplacení cla a daní, jakož i předložení určitých dokumentů a získání dovozních povolení, jako je licence, povolení nebo jiné schválení. </a:t>
            </a:r>
          </a:p>
          <a:p>
            <a:pPr algn="l"/>
            <a:endParaRPr lang="en-CA" sz="1200" b="0" i="0" u="none" strike="noStrike" baseline="0" dirty="0"/>
          </a:p>
          <a:p>
            <a:pPr algn="l"/>
            <a:r>
              <a:rPr lang="cs-CZ" sz="1200" b="1" i="0" u="none" strike="noStrike" baseline="0" dirty="0"/>
              <a:t>Hospodářské sankce a další obchodní omezení </a:t>
            </a:r>
          </a:p>
          <a:p>
            <a:pPr algn="just"/>
            <a:r>
              <a:rPr lang="cs-CZ" sz="1200" b="0" i="0" u="none" strike="noStrike" baseline="0" dirty="0"/>
              <a:t>Vlády čas od času používají hospodářské sankce a jiná omezení k prosazování různých cílů zahraniční politiky a národní bezpečnosti. Hospodářské sankce jsou namířeny proti konkrétním zemím nebo konkrétním koncovým uživatelům. Před exportem musí být proveden příslušný screening. Před exportem je třeba získat všechny potřebné licence a povolení pro položky podléhající kontrole exportu a provést příslušnou kontrolu země určení nebo konečného uživatele. Pokud si nejste jisti, zda je transakce v souladu se všemi platnými zákony a předpisy o kontrole obchodu, obraťte se na nejvyšší vedení.</a:t>
            </a:r>
          </a:p>
        </p:txBody>
      </p:sp>
      <p:sp>
        <p:nvSpPr>
          <p:cNvPr id="9" name="TextBox 8">
            <a:extLst>
              <a:ext uri="{FF2B5EF4-FFF2-40B4-BE49-F238E27FC236}">
                <a16:creationId xmlns:a16="http://schemas.microsoft.com/office/drawing/2014/main" id="{C000F5E5-C869-4AC7-BB5F-855108ECE54D}"/>
              </a:ext>
            </a:extLst>
          </p:cNvPr>
          <p:cNvSpPr txBox="1"/>
          <p:nvPr/>
        </p:nvSpPr>
        <p:spPr>
          <a:xfrm>
            <a:off x="376034" y="1455967"/>
            <a:ext cx="6412154" cy="369332"/>
          </a:xfrm>
          <a:prstGeom prst="rect">
            <a:avLst/>
          </a:prstGeom>
          <a:noFill/>
        </p:spPr>
        <p:txBody>
          <a:bodyPr wrap="square">
            <a:spAutoFit/>
          </a:bodyPr>
          <a:lstStyle/>
          <a:p>
            <a:r>
              <a:rPr lang="cs-CZ" sz="1800"/>
              <a:t>Dodržování zákonů a předpisů o kontrole mezinárodního obchodu</a:t>
            </a:r>
          </a:p>
        </p:txBody>
      </p:sp>
      <p:sp>
        <p:nvSpPr>
          <p:cNvPr id="10" name="Title 1">
            <a:extLst>
              <a:ext uri="{FF2B5EF4-FFF2-40B4-BE49-F238E27FC236}">
                <a16:creationId xmlns:a16="http://schemas.microsoft.com/office/drawing/2014/main" id="{32A60336-94F1-4FCD-8487-BF258BDE1F28}"/>
              </a:ext>
            </a:extLst>
          </p:cNvPr>
          <p:cNvSpPr>
            <a:spLocks noGrp="1"/>
          </p:cNvSpPr>
          <p:nvPr>
            <p:ph type="title"/>
          </p:nvPr>
        </p:nvSpPr>
        <p:spPr>
          <a:xfrm>
            <a:off x="1547664" y="459564"/>
            <a:ext cx="6660000" cy="720000"/>
          </a:xfrm>
        </p:spPr>
        <p:txBody>
          <a:bodyPr>
            <a:normAutofit/>
          </a:bodyPr>
          <a:lstStyle/>
          <a:p>
            <a:r>
              <a:rPr lang="cs-CZ" sz="2800" dirty="0">
                <a:latin typeface="Calibri (Základní text)"/>
              </a:rPr>
              <a:t>4 Integrita pro naše obchodní partnery</a:t>
            </a:r>
          </a:p>
        </p:txBody>
      </p:sp>
      <p:pic>
        <p:nvPicPr>
          <p:cNvPr id="11" name="Picture 10">
            <a:extLst>
              <a:ext uri="{FF2B5EF4-FFF2-40B4-BE49-F238E27FC236}">
                <a16:creationId xmlns:a16="http://schemas.microsoft.com/office/drawing/2014/main" id="{A53FEB44-8A26-4F9C-9BBC-332CAC37C73A}"/>
              </a:ext>
            </a:extLst>
          </p:cNvPr>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611560" y="452129"/>
            <a:ext cx="745120" cy="745120"/>
          </a:xfrm>
          <a:prstGeom prst="rect">
            <a:avLst/>
          </a:prstGeom>
        </p:spPr>
      </p:pic>
    </p:spTree>
    <p:extLst>
      <p:ext uri="{BB962C8B-B14F-4D97-AF65-F5344CB8AC3E}">
        <p14:creationId xmlns:p14="http://schemas.microsoft.com/office/powerpoint/2010/main" val="3724831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AC76468-4A48-4190-9F78-B6CC1B85AB62}"/>
              </a:ext>
            </a:extLst>
          </p:cNvPr>
          <p:cNvSpPr/>
          <p:nvPr/>
        </p:nvSpPr>
        <p:spPr>
          <a:xfrm>
            <a:off x="3347864" y="3479481"/>
            <a:ext cx="1782965" cy="1663258"/>
          </a:xfrm>
          <a:prstGeom prst="rect">
            <a:avLst/>
          </a:prstGeom>
          <a:blipFill>
            <a:blip r:embed="rId2" cstate="print">
              <a:lum bright="70000" contrast="-70000"/>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Footer Placeholder 3">
            <a:extLst>
              <a:ext uri="{FF2B5EF4-FFF2-40B4-BE49-F238E27FC236}">
                <a16:creationId xmlns:a16="http://schemas.microsoft.com/office/drawing/2014/main" id="{B7ED675E-C43F-417F-89C5-430BA073446C}"/>
              </a:ext>
            </a:extLst>
          </p:cNvPr>
          <p:cNvSpPr>
            <a:spLocks noGrp="1"/>
          </p:cNvSpPr>
          <p:nvPr>
            <p:ph type="ftr" sz="quarter" idx="10"/>
          </p:nvPr>
        </p:nvSpPr>
        <p:spPr/>
        <p:txBody>
          <a:bodyPr/>
          <a:lstStyle/>
          <a:p>
            <a:r>
              <a:rPr lang="cs-CZ"/>
              <a:t>KODEX OBCHODNÍCH STANDARDŮ A ZÁSAD APAG</a:t>
            </a:r>
          </a:p>
        </p:txBody>
      </p:sp>
      <p:sp>
        <p:nvSpPr>
          <p:cNvPr id="5" name="Slide Number Placeholder 4">
            <a:extLst>
              <a:ext uri="{FF2B5EF4-FFF2-40B4-BE49-F238E27FC236}">
                <a16:creationId xmlns:a16="http://schemas.microsoft.com/office/drawing/2014/main" id="{299D98BC-1DB8-46E9-AFD1-50C6776FDDD1}"/>
              </a:ext>
            </a:extLst>
          </p:cNvPr>
          <p:cNvSpPr>
            <a:spLocks noGrp="1"/>
          </p:cNvSpPr>
          <p:nvPr>
            <p:ph type="sldNum" sz="quarter" idx="11"/>
          </p:nvPr>
        </p:nvSpPr>
        <p:spPr/>
        <p:txBody>
          <a:bodyPr/>
          <a:lstStyle/>
          <a:p>
            <a:fld id="{C39117F4-3E9F-4732-B846-71DDBC752BFB}" type="slidenum">
              <a:rPr lang="en-US" smtClean="0"/>
              <a:t>25</a:t>
            </a:fld>
            <a:endParaRPr lang="en-US"/>
          </a:p>
        </p:txBody>
      </p:sp>
      <p:sp>
        <p:nvSpPr>
          <p:cNvPr id="6" name="Title 1">
            <a:extLst>
              <a:ext uri="{FF2B5EF4-FFF2-40B4-BE49-F238E27FC236}">
                <a16:creationId xmlns:a16="http://schemas.microsoft.com/office/drawing/2014/main" id="{A8DFAED5-9CFC-4A68-B97E-7D1C9DA53C56}"/>
              </a:ext>
            </a:extLst>
          </p:cNvPr>
          <p:cNvSpPr>
            <a:spLocks noGrp="1"/>
          </p:cNvSpPr>
          <p:nvPr>
            <p:ph type="title"/>
          </p:nvPr>
        </p:nvSpPr>
        <p:spPr>
          <a:xfrm>
            <a:off x="1547664" y="459564"/>
            <a:ext cx="6660000" cy="720000"/>
          </a:xfrm>
        </p:spPr>
        <p:txBody>
          <a:bodyPr>
            <a:normAutofit/>
          </a:bodyPr>
          <a:lstStyle/>
          <a:p>
            <a:r>
              <a:rPr lang="cs-CZ" sz="2800" dirty="0">
                <a:latin typeface="Calibri (Základní text)"/>
              </a:rPr>
              <a:t>4 Integrita pro naše obchodní partnery</a:t>
            </a:r>
          </a:p>
        </p:txBody>
      </p:sp>
      <p:pic>
        <p:nvPicPr>
          <p:cNvPr id="7" name="Picture 6">
            <a:extLst>
              <a:ext uri="{FF2B5EF4-FFF2-40B4-BE49-F238E27FC236}">
                <a16:creationId xmlns:a16="http://schemas.microsoft.com/office/drawing/2014/main" id="{0B3E41EC-792E-4CB7-A618-4EF906A287AA}"/>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611560" y="452129"/>
            <a:ext cx="745120" cy="745120"/>
          </a:xfrm>
          <a:prstGeom prst="rect">
            <a:avLst/>
          </a:prstGeom>
        </p:spPr>
      </p:pic>
      <p:sp>
        <p:nvSpPr>
          <p:cNvPr id="9" name="TextBox 8">
            <a:extLst>
              <a:ext uri="{FF2B5EF4-FFF2-40B4-BE49-F238E27FC236}">
                <a16:creationId xmlns:a16="http://schemas.microsoft.com/office/drawing/2014/main" id="{F95BA8AF-1610-4E67-8710-6FCB1F4AAD7C}"/>
              </a:ext>
            </a:extLst>
          </p:cNvPr>
          <p:cNvSpPr txBox="1"/>
          <p:nvPr/>
        </p:nvSpPr>
        <p:spPr>
          <a:xfrm>
            <a:off x="360040" y="1403484"/>
            <a:ext cx="4572000" cy="369332"/>
          </a:xfrm>
          <a:prstGeom prst="rect">
            <a:avLst/>
          </a:prstGeom>
          <a:noFill/>
        </p:spPr>
        <p:txBody>
          <a:bodyPr wrap="square">
            <a:spAutoFit/>
          </a:bodyPr>
          <a:lstStyle/>
          <a:p>
            <a:r>
              <a:rPr lang="cs-CZ" sz="1800" dirty="0"/>
              <a:t>Praní peněz a financování terorismu </a:t>
            </a:r>
          </a:p>
        </p:txBody>
      </p:sp>
      <p:sp>
        <p:nvSpPr>
          <p:cNvPr id="11" name="TextBox 10">
            <a:extLst>
              <a:ext uri="{FF2B5EF4-FFF2-40B4-BE49-F238E27FC236}">
                <a16:creationId xmlns:a16="http://schemas.microsoft.com/office/drawing/2014/main" id="{A815F785-5FA5-4453-B5B9-B211800AFA5B}"/>
              </a:ext>
            </a:extLst>
          </p:cNvPr>
          <p:cNvSpPr txBox="1"/>
          <p:nvPr/>
        </p:nvSpPr>
        <p:spPr>
          <a:xfrm>
            <a:off x="415758" y="3140968"/>
            <a:ext cx="8273998" cy="2492990"/>
          </a:xfrm>
          <a:prstGeom prst="rect">
            <a:avLst/>
          </a:prstGeom>
          <a:noFill/>
          <a:ln w="38100">
            <a:solidFill>
              <a:schemeClr val="tx2">
                <a:lumMod val="75000"/>
              </a:schemeClr>
            </a:solidFill>
            <a:prstDash val="dash"/>
          </a:ln>
        </p:spPr>
        <p:txBody>
          <a:bodyPr wrap="square">
            <a:spAutoFit/>
          </a:bodyPr>
          <a:lstStyle/>
          <a:p>
            <a:pPr algn="just"/>
            <a:r>
              <a:rPr lang="cs-CZ" sz="1200" b="0" i="0" u="none" strike="noStrike" baseline="0" dirty="0">
                <a:solidFill>
                  <a:srgbClr val="000000"/>
                </a:solidFill>
                <a:latin typeface="Calibri (Základní text)"/>
              </a:rPr>
              <a:t>Máte povinnost hlásit neobvyklé nebo podezřelé činnosti nebo transakce, které by mohly naznačovat nevhodné chování. Dávejte si pozor na následující skutečnosti, které by mohly naznačovat potenciální problém s kontrolou obchodu, praním špinavých peněz nebo nesprávným financováním:</a:t>
            </a:r>
          </a:p>
          <a:p>
            <a:pPr marL="171450" indent="-171450" algn="just">
              <a:buClr>
                <a:schemeClr val="tx2">
                  <a:lumMod val="75000"/>
                </a:schemeClr>
              </a:buClr>
              <a:buFont typeface="Wingdings" panose="05000000000000000000" pitchFamily="2" charset="2"/>
              <a:buChar char="Ø"/>
            </a:pPr>
            <a:r>
              <a:rPr lang="cs-CZ" sz="1200" b="0" i="0" u="none" strike="noStrike" baseline="0" dirty="0">
                <a:solidFill>
                  <a:srgbClr val="000000"/>
                </a:solidFill>
                <a:latin typeface="Calibri (Základní text)"/>
              </a:rPr>
              <a:t>Zákazník nebo prodejce, který se snaží provést neobvyklou platbu, například velkou platbu v hotovosti, prostřednictvím někoho mimo transakci nebo prostřednictvím neobvyklých účtů či zdrojů financování.</a:t>
            </a:r>
          </a:p>
          <a:p>
            <a:pPr marL="171450" indent="-171450" algn="just">
              <a:buClr>
                <a:schemeClr val="tx2">
                  <a:lumMod val="75000"/>
                </a:schemeClr>
              </a:buClr>
              <a:buFont typeface="Wingdings" panose="05000000000000000000" pitchFamily="2" charset="2"/>
              <a:buChar char="Ø"/>
            </a:pPr>
            <a:r>
              <a:rPr lang="cs-CZ" sz="1200" b="0" i="0" u="none" strike="noStrike" baseline="0" dirty="0">
                <a:solidFill>
                  <a:srgbClr val="000000"/>
                </a:solidFill>
                <a:latin typeface="Calibri (Základní text)"/>
              </a:rPr>
              <a:t>Nový zákazník s pochybnými vlastnostmi pro navrhovanou transakci. </a:t>
            </a:r>
          </a:p>
          <a:p>
            <a:pPr marL="171450" indent="-171450" algn="just">
              <a:buClr>
                <a:schemeClr val="tx2">
                  <a:lumMod val="75000"/>
                </a:schemeClr>
              </a:buClr>
              <a:buFont typeface="Wingdings" panose="05000000000000000000" pitchFamily="2" charset="2"/>
              <a:buChar char="Ø"/>
            </a:pPr>
            <a:r>
              <a:rPr lang="cs-CZ" sz="1200" b="0" i="0" u="none" strike="noStrike" baseline="0" dirty="0">
                <a:solidFill>
                  <a:srgbClr val="000000"/>
                </a:solidFill>
                <a:latin typeface="Calibri (Základní text)"/>
              </a:rPr>
              <a:t>Neobvyklá struktura transakce, včetně příliš složitého nebo zbytečného směrování.</a:t>
            </a:r>
          </a:p>
          <a:p>
            <a:pPr marL="171450" indent="-171450" algn="just">
              <a:buClr>
                <a:schemeClr val="tx2">
                  <a:lumMod val="75000"/>
                </a:schemeClr>
              </a:buClr>
              <a:buFont typeface="Wingdings" panose="05000000000000000000" pitchFamily="2" charset="2"/>
              <a:buChar char="Ø"/>
            </a:pPr>
            <a:r>
              <a:rPr lang="cs-CZ" sz="1200" b="0" i="0" u="none" strike="noStrike" baseline="0" dirty="0">
                <a:solidFill>
                  <a:srgbClr val="000000"/>
                </a:solidFill>
                <a:latin typeface="Calibri (Základní text)"/>
              </a:rPr>
              <a:t>Žádosti o použití nepřesné peněžní hodnoty nebo popisu produktu na zásilce nebo poskytnutí zboží či služeb.</a:t>
            </a:r>
          </a:p>
          <a:p>
            <a:pPr marL="171450" indent="-171450" algn="just">
              <a:buClr>
                <a:schemeClr val="tx2">
                  <a:lumMod val="75000"/>
                </a:schemeClr>
              </a:buClr>
              <a:buFont typeface="Wingdings" panose="05000000000000000000" pitchFamily="2" charset="2"/>
              <a:buChar char="Ø"/>
            </a:pPr>
            <a:r>
              <a:rPr lang="cs-CZ" sz="1200" b="0" i="0" u="none" strike="noStrike" baseline="0" dirty="0">
                <a:solidFill>
                  <a:srgbClr val="000000"/>
                </a:solidFill>
                <a:latin typeface="Calibri (Základní text)"/>
              </a:rPr>
              <a:t>Neochota nebo odmítnutí odpovědět na přiměřené žádosti o informace o distribučním řetězci, koncových uživatelích, zprostředkujících příjemcích nebo místech dodání.</a:t>
            </a:r>
          </a:p>
          <a:p>
            <a:pPr marL="171450" indent="-171450" algn="just">
              <a:buClr>
                <a:schemeClr val="tx2">
                  <a:lumMod val="75000"/>
                </a:schemeClr>
              </a:buClr>
              <a:buFont typeface="Wingdings" panose="05000000000000000000" pitchFamily="2" charset="2"/>
              <a:buChar char="Ø"/>
            </a:pPr>
            <a:r>
              <a:rPr lang="cs-CZ" sz="1200" b="0" i="0" u="none" strike="noStrike" baseline="0" dirty="0">
                <a:solidFill>
                  <a:srgbClr val="000000"/>
                </a:solidFill>
                <a:latin typeface="Calibri (Základní text)"/>
              </a:rPr>
              <a:t>Pochybné požadavky týkající se dokumentace nebo požadavky na informace, které se nezdají souviset s transakcí.</a:t>
            </a:r>
          </a:p>
          <a:p>
            <a:pPr marL="171450" indent="-171450" algn="just">
              <a:buClr>
                <a:schemeClr val="tx2">
                  <a:lumMod val="75000"/>
                </a:schemeClr>
              </a:buClr>
              <a:buFont typeface="Wingdings" panose="05000000000000000000" pitchFamily="2" charset="2"/>
              <a:buChar char="Ø"/>
            </a:pPr>
            <a:r>
              <a:rPr lang="cs-CZ" sz="1200" b="0" i="0" u="none" strike="noStrike" baseline="0" dirty="0">
                <a:solidFill>
                  <a:srgbClr val="000000"/>
                </a:solidFill>
                <a:latin typeface="Calibri (Základní text)"/>
              </a:rPr>
              <a:t>Zapojení nejmenovaných stran nebo nezveřejněných míst. </a:t>
            </a:r>
          </a:p>
          <a:p>
            <a:pPr marL="171450" indent="-171450" algn="just">
              <a:buClr>
                <a:schemeClr val="tx2">
                  <a:lumMod val="75000"/>
                </a:schemeClr>
              </a:buClr>
              <a:buFont typeface="Wingdings" panose="05000000000000000000" pitchFamily="2" charset="2"/>
              <a:buChar char="Ø"/>
            </a:pPr>
            <a:r>
              <a:rPr lang="cs-CZ" sz="1200" b="0" i="0" u="none" strike="noStrike" baseline="0" dirty="0">
                <a:solidFill>
                  <a:srgbClr val="000000"/>
                </a:solidFill>
                <a:latin typeface="Calibri (Základní text)"/>
              </a:rPr>
              <a:t>Odpor k opravě nepřesné nebo neúplné dokumentace.</a:t>
            </a:r>
          </a:p>
        </p:txBody>
      </p:sp>
      <p:sp>
        <p:nvSpPr>
          <p:cNvPr id="13" name="TextBox 12">
            <a:extLst>
              <a:ext uri="{FF2B5EF4-FFF2-40B4-BE49-F238E27FC236}">
                <a16:creationId xmlns:a16="http://schemas.microsoft.com/office/drawing/2014/main" id="{21BE30F3-7FF0-4A21-884E-90BB946C03B3}"/>
              </a:ext>
            </a:extLst>
          </p:cNvPr>
          <p:cNvSpPr txBox="1"/>
          <p:nvPr/>
        </p:nvSpPr>
        <p:spPr>
          <a:xfrm>
            <a:off x="412802" y="1833154"/>
            <a:ext cx="8047630" cy="1015663"/>
          </a:xfrm>
          <a:prstGeom prst="rect">
            <a:avLst/>
          </a:prstGeom>
          <a:noFill/>
        </p:spPr>
        <p:txBody>
          <a:bodyPr wrap="square">
            <a:spAutoFit/>
          </a:bodyPr>
          <a:lstStyle/>
          <a:p>
            <a:pPr algn="just"/>
            <a:r>
              <a:rPr lang="cs-CZ" sz="1200" b="0" i="0" u="none" strike="noStrike" baseline="0" dirty="0">
                <a:latin typeface="Calibri (Základní text)"/>
              </a:rPr>
              <a:t>Společnost APAG dodržuje zásady a postupy pro kontrolu smluv, aby se chránila před praním špinavých peněz, což je proces, při kterém se transakce s legitimním podnikem používají k ukrytí finančních prostředků získaných z nezákonných činností, aby </a:t>
            </a:r>
            <a:br>
              <a:rPr lang="cs-CZ" sz="1200" b="0" i="0" u="none" strike="noStrike" baseline="0" dirty="0">
                <a:latin typeface="Calibri (Základní text)"/>
              </a:rPr>
            </a:br>
            <a:r>
              <a:rPr lang="cs-CZ" sz="1200" b="0" i="0" u="none" strike="noStrike" baseline="0" dirty="0">
                <a:latin typeface="Calibri (Základní text)"/>
              </a:rPr>
              <a:t>se jevily jako legitimní. To může zahrnovat: financování terorismu a potenciální využití naší technologie pro nezákonné nebo nelegální účely. Obchodovat pouze s renomovanými zákazníky a prodejci a nikdy neposkytovat nepřesné informace o našich obchodních partnerech a potenciálních obchodních partnerech.</a:t>
            </a:r>
          </a:p>
        </p:txBody>
      </p:sp>
    </p:spTree>
    <p:extLst>
      <p:ext uri="{BB962C8B-B14F-4D97-AF65-F5344CB8AC3E}">
        <p14:creationId xmlns:p14="http://schemas.microsoft.com/office/powerpoint/2010/main" val="1826157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C269E40-5007-48F9-888D-E96292D91E40}"/>
              </a:ext>
            </a:extLst>
          </p:cNvPr>
          <p:cNvSpPr>
            <a:spLocks noGrp="1"/>
          </p:cNvSpPr>
          <p:nvPr>
            <p:ph type="ftr" sz="quarter" idx="10"/>
          </p:nvPr>
        </p:nvSpPr>
        <p:spPr/>
        <p:txBody>
          <a:bodyPr/>
          <a:lstStyle/>
          <a:p>
            <a:r>
              <a:rPr lang="cs-CZ"/>
              <a:t>KODEX OBCHODNÍCH STANDARDŮ A ZÁSAD APAG</a:t>
            </a:r>
          </a:p>
        </p:txBody>
      </p:sp>
      <p:sp>
        <p:nvSpPr>
          <p:cNvPr id="5" name="Slide Number Placeholder 4">
            <a:extLst>
              <a:ext uri="{FF2B5EF4-FFF2-40B4-BE49-F238E27FC236}">
                <a16:creationId xmlns:a16="http://schemas.microsoft.com/office/drawing/2014/main" id="{8A12878C-E801-4BFD-AE22-0DF6F604655A}"/>
              </a:ext>
            </a:extLst>
          </p:cNvPr>
          <p:cNvSpPr>
            <a:spLocks noGrp="1"/>
          </p:cNvSpPr>
          <p:nvPr>
            <p:ph type="sldNum" sz="quarter" idx="11"/>
          </p:nvPr>
        </p:nvSpPr>
        <p:spPr/>
        <p:txBody>
          <a:bodyPr/>
          <a:lstStyle/>
          <a:p>
            <a:fld id="{C39117F4-3E9F-4732-B846-71DDBC752BFB}" type="slidenum">
              <a:rPr lang="en-US" smtClean="0"/>
              <a:t>26</a:t>
            </a:fld>
            <a:endParaRPr lang="en-US"/>
          </a:p>
        </p:txBody>
      </p:sp>
      <p:pic>
        <p:nvPicPr>
          <p:cNvPr id="7" name="Content Placeholder 6">
            <a:extLst>
              <a:ext uri="{FF2B5EF4-FFF2-40B4-BE49-F238E27FC236}">
                <a16:creationId xmlns:a16="http://schemas.microsoft.com/office/drawing/2014/main" id="{1EB29145-4C8E-4E3D-AF08-A4A5EB209B0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058" r="51219" b="15746"/>
          <a:stretch/>
        </p:blipFill>
        <p:spPr>
          <a:xfrm>
            <a:off x="0" y="-2434"/>
            <a:ext cx="5868144" cy="6874602"/>
          </a:xfrm>
        </p:spPr>
      </p:pic>
      <p:sp>
        <p:nvSpPr>
          <p:cNvPr id="8" name="Title 1">
            <a:extLst>
              <a:ext uri="{FF2B5EF4-FFF2-40B4-BE49-F238E27FC236}">
                <a16:creationId xmlns:a16="http://schemas.microsoft.com/office/drawing/2014/main" id="{331D8B01-952D-4F26-9D0B-DA32DC28CE64}"/>
              </a:ext>
            </a:extLst>
          </p:cNvPr>
          <p:cNvSpPr>
            <a:spLocks noGrp="1"/>
          </p:cNvSpPr>
          <p:nvPr>
            <p:ph type="title"/>
          </p:nvPr>
        </p:nvSpPr>
        <p:spPr>
          <a:xfrm>
            <a:off x="5971488" y="3141048"/>
            <a:ext cx="3065008" cy="720000"/>
          </a:xfrm>
        </p:spPr>
        <p:txBody>
          <a:bodyPr>
            <a:noAutofit/>
          </a:bodyPr>
          <a:lstStyle/>
          <a:p>
            <a:pPr algn="ctr"/>
            <a:r>
              <a:rPr lang="cs-CZ" sz="2800" dirty="0">
                <a:latin typeface="Calibri (Základní text)"/>
              </a:rPr>
              <a:t>5 Respektování kolegů</a:t>
            </a:r>
          </a:p>
        </p:txBody>
      </p:sp>
      <p:pic>
        <p:nvPicPr>
          <p:cNvPr id="9" name="Graphic 42" descr="Users">
            <a:extLst>
              <a:ext uri="{FF2B5EF4-FFF2-40B4-BE49-F238E27FC236}">
                <a16:creationId xmlns:a16="http://schemas.microsoft.com/office/drawing/2014/main" id="{CF5FDE7F-22F8-4490-A3C5-92D65BB1DB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6164" y="1914732"/>
            <a:ext cx="1082220" cy="1082220"/>
          </a:xfrm>
          <a:prstGeom prst="rect">
            <a:avLst/>
          </a:prstGeom>
        </p:spPr>
      </p:pic>
    </p:spTree>
    <p:extLst>
      <p:ext uri="{BB962C8B-B14F-4D97-AF65-F5344CB8AC3E}">
        <p14:creationId xmlns:p14="http://schemas.microsoft.com/office/powerpoint/2010/main" val="3187712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750AB-EF55-4E2A-A411-D02B3FC91F63}"/>
              </a:ext>
            </a:extLst>
          </p:cNvPr>
          <p:cNvSpPr>
            <a:spLocks noGrp="1"/>
          </p:cNvSpPr>
          <p:nvPr>
            <p:ph type="title"/>
          </p:nvPr>
        </p:nvSpPr>
        <p:spPr>
          <a:xfrm>
            <a:off x="936336" y="404664"/>
            <a:ext cx="6660000" cy="720000"/>
          </a:xfrm>
        </p:spPr>
        <p:txBody>
          <a:bodyPr>
            <a:normAutofit/>
          </a:bodyPr>
          <a:lstStyle/>
          <a:p>
            <a:r>
              <a:rPr lang="cs-CZ" sz="2800" dirty="0">
                <a:latin typeface="Calibri (Základní text)"/>
              </a:rPr>
              <a:t>5 Respektování kolegů</a:t>
            </a:r>
          </a:p>
        </p:txBody>
      </p:sp>
      <p:sp>
        <p:nvSpPr>
          <p:cNvPr id="3" name="Content Placeholder 2">
            <a:extLst>
              <a:ext uri="{FF2B5EF4-FFF2-40B4-BE49-F238E27FC236}">
                <a16:creationId xmlns:a16="http://schemas.microsoft.com/office/drawing/2014/main" id="{67E392C7-5398-4A20-A773-E2AF8D3BB22D}"/>
              </a:ext>
            </a:extLst>
          </p:cNvPr>
          <p:cNvSpPr>
            <a:spLocks noGrp="1"/>
          </p:cNvSpPr>
          <p:nvPr>
            <p:ph idx="1"/>
          </p:nvPr>
        </p:nvSpPr>
        <p:spPr>
          <a:xfrm>
            <a:off x="457200" y="1484784"/>
            <a:ext cx="8003232" cy="1512167"/>
          </a:xfrm>
          <a:ln>
            <a:noFill/>
          </a:ln>
        </p:spPr>
        <p:txBody>
          <a:bodyPr>
            <a:normAutofit lnSpcReduction="10000"/>
          </a:bodyPr>
          <a:lstStyle/>
          <a:p>
            <a:pPr marL="0" indent="0" algn="just">
              <a:lnSpc>
                <a:spcPct val="110000"/>
              </a:lnSpc>
              <a:buNone/>
            </a:pPr>
            <a:r>
              <a:rPr lang="cs-CZ" sz="1100" b="0" i="0" u="none" strike="noStrike" baseline="0" dirty="0">
                <a:latin typeface="+mn-lt"/>
              </a:rPr>
              <a:t>Úspěch společnosti APAG při získávání a udržování konkurenceschopného podílu na globálním trhu závisí na naší schopnosti porozumět </a:t>
            </a:r>
            <a:br>
              <a:rPr lang="cs-CZ" sz="1100" b="0" i="0" u="none" strike="noStrike" baseline="0" dirty="0">
                <a:latin typeface="+mn-lt"/>
              </a:rPr>
            </a:br>
            <a:r>
              <a:rPr lang="cs-CZ" sz="1100" b="0" i="0" u="none" strike="noStrike" baseline="0" dirty="0">
                <a:latin typeface="+mn-lt"/>
              </a:rPr>
              <a:t>a předvídat potřeby našich stávajících i potenciálních zákazníků, partnerů a dodavatelů. Naši zákazníci, stejně jako naše vlastní vysoké standardy, vyžadují, abychom měli ty nejlepší talenty, kteří budou spolupracovat na inovacích, správných rozhodnutích a poskytování špičkových produktů a služeb. Ve společnosti APAG si uvědomujeme, že neustále se měnící požadavky různorodého trhu a zákaznické základny vyžadují, abychom pěstovali agilní, inkluzivní kulturu, kde můžeme sdílet široké spektrum perspektiv a nápadů. Toto prostředí umožňuje vysokou míru angažovanosti a spokojenosti zaměstnanců. Naše inkluzivní kultura nám také pomáhá přilákat a udržet </a:t>
            </a:r>
            <a:br>
              <a:rPr lang="cs-CZ" sz="1100" b="0" i="0" u="none" strike="noStrike" baseline="0" dirty="0">
                <a:latin typeface="+mn-lt"/>
              </a:rPr>
            </a:br>
            <a:r>
              <a:rPr lang="cs-CZ" sz="1100" b="0" i="0" u="none" strike="noStrike" baseline="0" dirty="0">
                <a:latin typeface="+mn-lt"/>
              </a:rPr>
              <a:t>si zaměstnance, kteří rozumí různorodým zákazníkům, jimž poskytujeme služby, a komunitám, v nichž pracujeme a žijeme. Díky plnému využití bohatých zkušeností a dovedností našich různorodých zaměstnanců dosahujeme výsledků pro naše rozmanité globální zákazníky. </a:t>
            </a:r>
          </a:p>
        </p:txBody>
      </p:sp>
      <p:sp>
        <p:nvSpPr>
          <p:cNvPr id="4" name="Footer Placeholder 3">
            <a:extLst>
              <a:ext uri="{FF2B5EF4-FFF2-40B4-BE49-F238E27FC236}">
                <a16:creationId xmlns:a16="http://schemas.microsoft.com/office/drawing/2014/main" id="{10DFF981-64B5-4EB1-99CE-2EA69A24BA23}"/>
              </a:ext>
            </a:extLst>
          </p:cNvPr>
          <p:cNvSpPr>
            <a:spLocks noGrp="1"/>
          </p:cNvSpPr>
          <p:nvPr>
            <p:ph type="ftr" sz="quarter" idx="10"/>
          </p:nvPr>
        </p:nvSpPr>
        <p:spPr/>
        <p:txBody>
          <a:bodyPr/>
          <a:lstStyle/>
          <a:p>
            <a:r>
              <a:rPr lang="cs-CZ" dirty="0"/>
              <a:t>KODEX OBCHODNÍCH STANDARDŮ A ZÁSAD APAG</a:t>
            </a:r>
          </a:p>
        </p:txBody>
      </p:sp>
      <p:sp>
        <p:nvSpPr>
          <p:cNvPr id="5" name="Slide Number Placeholder 4">
            <a:extLst>
              <a:ext uri="{FF2B5EF4-FFF2-40B4-BE49-F238E27FC236}">
                <a16:creationId xmlns:a16="http://schemas.microsoft.com/office/drawing/2014/main" id="{38E42353-2C7B-4A01-A40D-0260D4D4F7FE}"/>
              </a:ext>
            </a:extLst>
          </p:cNvPr>
          <p:cNvSpPr>
            <a:spLocks noGrp="1"/>
          </p:cNvSpPr>
          <p:nvPr>
            <p:ph type="sldNum" sz="quarter" idx="11"/>
          </p:nvPr>
        </p:nvSpPr>
        <p:spPr/>
        <p:txBody>
          <a:bodyPr/>
          <a:lstStyle/>
          <a:p>
            <a:fld id="{C39117F4-3E9F-4732-B846-71DDBC752BFB}" type="slidenum">
              <a:rPr lang="en-US" smtClean="0"/>
              <a:t>27</a:t>
            </a:fld>
            <a:endParaRPr lang="en-US"/>
          </a:p>
        </p:txBody>
      </p:sp>
      <p:pic>
        <p:nvPicPr>
          <p:cNvPr id="6" name="Graphic 42" descr="Users">
            <a:extLst>
              <a:ext uri="{FF2B5EF4-FFF2-40B4-BE49-F238E27FC236}">
                <a16:creationId xmlns:a16="http://schemas.microsoft.com/office/drawing/2014/main" id="{B34E2F93-74EC-4B30-88DC-8D40BB7E62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1520" y="498570"/>
            <a:ext cx="576063" cy="576063"/>
          </a:xfrm>
          <a:prstGeom prst="rect">
            <a:avLst/>
          </a:prstGeom>
        </p:spPr>
      </p:pic>
      <p:sp>
        <p:nvSpPr>
          <p:cNvPr id="8" name="TextBox 7">
            <a:extLst>
              <a:ext uri="{FF2B5EF4-FFF2-40B4-BE49-F238E27FC236}">
                <a16:creationId xmlns:a16="http://schemas.microsoft.com/office/drawing/2014/main" id="{C04B803D-5302-49FB-8D81-D9A7815AEA99}"/>
              </a:ext>
            </a:extLst>
          </p:cNvPr>
          <p:cNvSpPr txBox="1"/>
          <p:nvPr/>
        </p:nvSpPr>
        <p:spPr>
          <a:xfrm>
            <a:off x="457200" y="2868032"/>
            <a:ext cx="8075240" cy="1785104"/>
          </a:xfrm>
          <a:prstGeom prst="rect">
            <a:avLst/>
          </a:prstGeom>
          <a:noFill/>
        </p:spPr>
        <p:txBody>
          <a:bodyPr wrap="square">
            <a:spAutoFit/>
          </a:bodyPr>
          <a:lstStyle/>
          <a:p>
            <a:pPr algn="l"/>
            <a:r>
              <a:rPr lang="cs-CZ" sz="1100" b="1" i="0" u="none" strike="noStrike" baseline="0" dirty="0"/>
              <a:t>Respektujte se navzájem</a:t>
            </a:r>
          </a:p>
          <a:p>
            <a:pPr algn="l">
              <a:spcBef>
                <a:spcPts val="24"/>
              </a:spcBef>
            </a:pPr>
            <a:r>
              <a:rPr lang="cs-CZ" sz="1100" b="1" u="none" strike="noStrike" baseline="0" dirty="0"/>
              <a:t>Podporujte spravedlnost, rozmanitost a začlenění</a:t>
            </a:r>
            <a:r>
              <a:rPr lang="cs-CZ" sz="1100" b="1" i="0" u="none" strike="noStrike" baseline="0" dirty="0"/>
              <a:t>. </a:t>
            </a:r>
            <a:r>
              <a:rPr lang="cs-CZ" sz="1100" b="0" i="0" u="none" strike="noStrike" baseline="0" dirty="0"/>
              <a:t>V našem týmu je každý člověk klíčovým hráčem, který si zaslouží respekt. Ukažte, že </a:t>
            </a:r>
            <a:br>
              <a:rPr lang="cs-CZ" sz="1100" b="0" i="0" u="none" strike="noStrike" baseline="0" dirty="0"/>
            </a:br>
            <a:r>
              <a:rPr lang="cs-CZ" sz="1100" b="0" i="0" u="none" strike="noStrike" baseline="0" dirty="0"/>
              <a:t>si vážíte různorodých zkušeností, dovedností a kultur ostatních. Nikdy nikoho nevyčleňujte a buďte spravedliví ve všech rozhodnutích týkajících se zaměstnání. Při rozhodování se řiďte pouze faktory, jako jsou dovednosti, kvalifikace, výkonnost a obchodní potřeby, nikdy ne na základě osobních vlastností. </a:t>
            </a:r>
          </a:p>
          <a:p>
            <a:pPr algn="just"/>
            <a:r>
              <a:rPr lang="cs-CZ" sz="1100" b="1" i="0" u="none" strike="noStrike" baseline="0" dirty="0"/>
              <a:t>Pozor na obtěžování. </a:t>
            </a:r>
            <a:r>
              <a:rPr lang="cs-CZ" sz="1100" b="0" i="0" u="none" strike="noStrike" baseline="0" dirty="0"/>
              <a:t>Má mnoho podob a může být verbální, fyzické, vizuální nebo sexuální povahy. Může vypadat jako zastrašování, šikana, rasové urážky, sdílení urážlivých materiálů nebo urážlivé či sexuální vtipy, komentáře nebo požadavky.</a:t>
            </a:r>
          </a:p>
          <a:p>
            <a:pPr algn="just"/>
            <a:r>
              <a:rPr lang="cs-CZ" sz="1100" b="1" i="0" u="none" strike="noStrike" baseline="0" dirty="0"/>
              <a:t>Stalo se to – co mám teď dělat? </a:t>
            </a:r>
            <a:r>
              <a:rPr lang="cs-CZ" sz="1100" b="0" i="0" u="none" strike="noStrike" baseline="0" dirty="0"/>
              <a:t>Pokud vidíte, zažíváte nebo máte podezření na obtěžování nebo diskriminaci, promluvte o tom buď přímo s danou osobou nebo prostřednictvím nadřízeného či personálního oddělení</a:t>
            </a:r>
            <a:r>
              <a:rPr lang="cs-CZ" sz="1100" i="0" u="none" strike="noStrike" baseline="0" dirty="0"/>
              <a:t>. </a:t>
            </a:r>
            <a:r>
              <a:rPr lang="cs-CZ" sz="1100" b="0" i="0" u="none" strike="noStrike" baseline="0" dirty="0"/>
              <a:t>Takové chování bereme vážně a netolerujeme odvetná opatření vůči osobám, které v dobré víře podají oznámení.</a:t>
            </a:r>
          </a:p>
        </p:txBody>
      </p:sp>
      <p:sp>
        <p:nvSpPr>
          <p:cNvPr id="9" name="TextBox 8">
            <a:extLst>
              <a:ext uri="{FF2B5EF4-FFF2-40B4-BE49-F238E27FC236}">
                <a16:creationId xmlns:a16="http://schemas.microsoft.com/office/drawing/2014/main" id="{1F143B01-A039-4270-A852-BC11560AC09D}"/>
              </a:ext>
            </a:extLst>
          </p:cNvPr>
          <p:cNvSpPr txBox="1"/>
          <p:nvPr/>
        </p:nvSpPr>
        <p:spPr>
          <a:xfrm>
            <a:off x="395536" y="1153121"/>
            <a:ext cx="2407606" cy="369332"/>
          </a:xfrm>
          <a:prstGeom prst="rect">
            <a:avLst/>
          </a:prstGeom>
          <a:noFill/>
        </p:spPr>
        <p:txBody>
          <a:bodyPr wrap="square" rtlCol="0">
            <a:spAutoFit/>
          </a:bodyPr>
          <a:lstStyle/>
          <a:p>
            <a:r>
              <a:rPr lang="cs-CZ" dirty="0"/>
              <a:t>Pracovní prostředí</a:t>
            </a:r>
          </a:p>
        </p:txBody>
      </p:sp>
      <p:sp>
        <p:nvSpPr>
          <p:cNvPr id="10" name="Content Placeholder 2">
            <a:extLst>
              <a:ext uri="{FF2B5EF4-FFF2-40B4-BE49-F238E27FC236}">
                <a16:creationId xmlns:a16="http://schemas.microsoft.com/office/drawing/2014/main" id="{696476D2-508A-4099-B323-2C8CE97E4BD8}"/>
              </a:ext>
            </a:extLst>
          </p:cNvPr>
          <p:cNvSpPr txBox="1">
            <a:spLocks/>
          </p:cNvSpPr>
          <p:nvPr/>
        </p:nvSpPr>
        <p:spPr>
          <a:xfrm>
            <a:off x="457200" y="4670625"/>
            <a:ext cx="8003232" cy="1710703"/>
          </a:xfrm>
          <a:prstGeom prst="rect">
            <a:avLst/>
          </a:prstGeom>
          <a:ln w="6350">
            <a:noFill/>
          </a:ln>
        </p:spPr>
        <p:txBody>
          <a:bodyPr vert="horz" lIns="91440" tIns="45720" rIns="91440" bIns="45720" rtlCol="0">
            <a:normAutofit/>
          </a:bodyPr>
          <a:lstStyle>
            <a:lvl1pPr marL="342900" indent="-342900" algn="l" defTabSz="914400" rtl="0" eaLnBrk="1" latinLnBrk="0" hangingPunct="1">
              <a:spcBef>
                <a:spcPct val="20000"/>
              </a:spcBef>
              <a:buSzPct val="50000"/>
              <a:buFontTx/>
              <a:buBlip>
                <a:blip r:embed="rId4"/>
              </a:buBlip>
              <a:defRPr sz="20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SzPct val="50000"/>
              <a:buFontTx/>
              <a:buBlip>
                <a:blip r:embed="rId4"/>
              </a:buBlip>
              <a:defRPr sz="20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SzPct val="50000"/>
              <a:buFontTx/>
              <a:buBlip>
                <a:blip r:embed="rId4"/>
              </a:buBlip>
              <a:defRPr sz="16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SzPct val="50000"/>
              <a:buFontTx/>
              <a:buBlip>
                <a:blip r:embed="rId4"/>
              </a:buBlip>
              <a:defRPr sz="1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SzPct val="50000"/>
              <a:buFontTx/>
              <a:buBlip>
                <a:blip r:embed="rId4"/>
              </a:buBlip>
              <a:defRPr sz="12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100" b="1" dirty="0">
                <a:latin typeface="+mn-lt"/>
              </a:rPr>
              <a:t>Buďte dobrým sousedem</a:t>
            </a:r>
          </a:p>
          <a:p>
            <a:pPr marL="0" indent="0" algn="just">
              <a:buNone/>
            </a:pPr>
            <a:r>
              <a:rPr lang="cs-CZ" sz="1100" b="1" dirty="0">
                <a:latin typeface="+mn-lt"/>
              </a:rPr>
              <a:t>Péče o lidi. </a:t>
            </a:r>
            <a:r>
              <a:rPr lang="cs-CZ" sz="1100" dirty="0">
                <a:latin typeface="+mn-lt"/>
              </a:rPr>
              <a:t>Chraňte bezpečnost svých spolupracovníků, dodavatelů a veřejnosti a dodržujte zákony týkající se pracovních podmínek. Zajistěte, aby naši dodavatelé a další obchodní partneři postupovali stejně.</a:t>
            </a:r>
          </a:p>
          <a:p>
            <a:pPr marL="0" indent="0" algn="just">
              <a:buNone/>
            </a:pPr>
            <a:r>
              <a:rPr lang="cs-CZ" sz="1100" b="1" dirty="0">
                <a:latin typeface="+mn-lt"/>
              </a:rPr>
              <a:t>Pomozte nám chránit životní prostředí. </a:t>
            </a:r>
            <a:r>
              <a:rPr lang="cs-CZ" sz="1100" dirty="0">
                <a:latin typeface="+mn-lt"/>
              </a:rPr>
              <a:t>Přispějte svým dílem k odpovědnému využívání zdrojů, pomáhejte omezovat emise, dodržujte zákony a předpisy na ochranu životního prostředí a zapojte se do našeho úsilí o udržitelnost, recyklaci a doplňování zdrojů.</a:t>
            </a:r>
          </a:p>
          <a:p>
            <a:pPr marL="0" indent="0" algn="just">
              <a:buNone/>
            </a:pPr>
            <a:r>
              <a:rPr lang="cs-CZ" sz="1100" b="1" dirty="0">
                <a:latin typeface="+mn-lt"/>
              </a:rPr>
              <a:t>A co moje osobní politické aktivity? </a:t>
            </a:r>
            <a:r>
              <a:rPr lang="cs-CZ" sz="1100" dirty="0">
                <a:latin typeface="+mn-lt"/>
              </a:rPr>
              <a:t>Společnost podporuje osobní účast v politickém procesu, pokud je v souladu s platnými zákony, nicméně osobní politickou aktivitu nehradíme a neměli byste využívat pověst nebo majetek společnosti (včetně svého pracovního času) </a:t>
            </a:r>
            <a:br>
              <a:rPr lang="cs-CZ" sz="1100" dirty="0">
                <a:latin typeface="+mn-lt"/>
              </a:rPr>
            </a:br>
            <a:r>
              <a:rPr lang="cs-CZ" sz="1100" dirty="0">
                <a:latin typeface="+mn-lt"/>
              </a:rPr>
              <a:t>k podpoře svých vlastních politických aktivit a zájmů. Vaše práce nebude ovlivněna vašimi osobními politickými názory nebo výběrem politických příspěvků.</a:t>
            </a:r>
          </a:p>
        </p:txBody>
      </p:sp>
    </p:spTree>
    <p:extLst>
      <p:ext uri="{BB962C8B-B14F-4D97-AF65-F5344CB8AC3E}">
        <p14:creationId xmlns:p14="http://schemas.microsoft.com/office/powerpoint/2010/main" val="3473596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D159F6-BC0E-4031-8999-2B984EF445C8}"/>
              </a:ext>
            </a:extLst>
          </p:cNvPr>
          <p:cNvSpPr>
            <a:spLocks noGrp="1"/>
          </p:cNvSpPr>
          <p:nvPr>
            <p:ph idx="1"/>
          </p:nvPr>
        </p:nvSpPr>
        <p:spPr>
          <a:xfrm>
            <a:off x="395536" y="1700808"/>
            <a:ext cx="8229600" cy="4253042"/>
          </a:xfrm>
          <a:ln>
            <a:noFill/>
          </a:ln>
        </p:spPr>
        <p:txBody>
          <a:bodyPr>
            <a:normAutofit/>
          </a:bodyPr>
          <a:lstStyle/>
          <a:p>
            <a:pPr marL="0" indent="0" algn="just">
              <a:buNone/>
            </a:pPr>
            <a:r>
              <a:rPr lang="cs-CZ" sz="1200" b="1" i="0" u="none" strike="noStrike" baseline="0" dirty="0">
                <a:latin typeface="+mn-lt"/>
              </a:rPr>
              <a:t>Dětská práce a mladiství pracovníci </a:t>
            </a:r>
          </a:p>
          <a:p>
            <a:pPr marL="0" indent="0" algn="just">
              <a:buNone/>
            </a:pPr>
            <a:r>
              <a:rPr lang="cs-CZ" sz="1200" i="0" u="none" strike="noStrike" baseline="0" dirty="0">
                <a:latin typeface="+mn-lt"/>
              </a:rPr>
              <a:t>Nepřipustíme zaměstnávání a nebudeme přehlížet nucenou a nelegální dětskou práci. Dětská práce nebude tolerována a věk všech zaměstnanců bude v souladu s pracovněprávními standardy. </a:t>
            </a:r>
          </a:p>
          <a:p>
            <a:pPr marL="0" indent="0" algn="just">
              <a:buNone/>
            </a:pPr>
            <a:endParaRPr lang="cs-CZ" sz="1200" dirty="0">
              <a:latin typeface="+mn-lt"/>
            </a:endParaRPr>
          </a:p>
          <a:p>
            <a:pPr marL="0" indent="0" algn="just">
              <a:buNone/>
            </a:pPr>
            <a:r>
              <a:rPr lang="cs-CZ" sz="1200" b="1" dirty="0">
                <a:latin typeface="+mn-lt"/>
              </a:rPr>
              <a:t>Mzdy a benefity </a:t>
            </a:r>
          </a:p>
          <a:p>
            <a:pPr marL="0" indent="0" algn="just">
              <a:buNone/>
            </a:pPr>
            <a:r>
              <a:rPr lang="cs-CZ" sz="1200" dirty="0">
                <a:latin typeface="+mn-lt"/>
              </a:rPr>
              <a:t>Mzdy a benefity budou konkurenceschopné a budou v souladu s </a:t>
            </a:r>
            <a:r>
              <a:rPr lang="cs-CZ" sz="1200" i="0" u="none" strike="noStrike" baseline="0" dirty="0">
                <a:latin typeface="+mn-lt"/>
              </a:rPr>
              <a:t>pracovněprávními</a:t>
            </a:r>
            <a:r>
              <a:rPr lang="cs-CZ" sz="1200" dirty="0">
                <a:latin typeface="+mn-lt"/>
              </a:rPr>
              <a:t> standardy, včetně těch, které se týkají minimální mzdy, mzdy za práci přesčas a zákonem stanovených benefitů. </a:t>
            </a:r>
          </a:p>
          <a:p>
            <a:pPr marL="0" indent="0" algn="just">
              <a:buNone/>
            </a:pPr>
            <a:endParaRPr lang="cs-CZ" sz="1200" dirty="0">
              <a:latin typeface="+mn-lt"/>
            </a:endParaRPr>
          </a:p>
          <a:p>
            <a:pPr marL="0" indent="0" algn="just">
              <a:buNone/>
            </a:pPr>
            <a:r>
              <a:rPr lang="en-CA" sz="1200" b="1" dirty="0">
                <a:latin typeface="+mn-lt"/>
              </a:rPr>
              <a:t>Pracovní doba </a:t>
            </a:r>
          </a:p>
          <a:p>
            <a:pPr marL="0" indent="0" algn="just">
              <a:buNone/>
            </a:pPr>
            <a:r>
              <a:rPr lang="en-CA" sz="1200" dirty="0">
                <a:latin typeface="+mn-lt"/>
              </a:rPr>
              <a:t>Pracovní doba, včetně přesčasů, musí být v souladu s pracovn</a:t>
            </a:r>
            <a:r>
              <a:rPr lang="cs-CZ" sz="1200" dirty="0">
                <a:latin typeface="+mn-lt"/>
              </a:rPr>
              <a:t>ěprávními</a:t>
            </a:r>
            <a:r>
              <a:rPr lang="en-CA" sz="1200" dirty="0">
                <a:latin typeface="+mn-lt"/>
              </a:rPr>
              <a:t> normami. </a:t>
            </a:r>
          </a:p>
          <a:p>
            <a:pPr marL="0" indent="0" algn="just">
              <a:buNone/>
            </a:pPr>
            <a:br>
              <a:rPr lang="en-CA" sz="1200" dirty="0">
                <a:latin typeface="+mn-lt"/>
              </a:rPr>
            </a:br>
            <a:r>
              <a:rPr lang="cs-CZ" sz="1200" b="1" dirty="0">
                <a:latin typeface="+mn-lt"/>
              </a:rPr>
              <a:t>Moderní otroctví </a:t>
            </a:r>
          </a:p>
          <a:p>
            <a:pPr marL="0" indent="0" algn="just">
              <a:buNone/>
            </a:pPr>
            <a:r>
              <a:rPr lang="cs-CZ" sz="1200" dirty="0">
                <a:latin typeface="+mn-lt"/>
              </a:rPr>
              <a:t>APAG se zavazuje zajistit, aby v našich dodavatelských řetězcích ani v žádné jiné části našeho podnikání nedocházelo k modernímu otroctví nebo obchodování s lidmi. </a:t>
            </a:r>
          </a:p>
          <a:p>
            <a:pPr marL="0" indent="0" algn="just">
              <a:buNone/>
            </a:pPr>
            <a:endParaRPr lang="cs-CZ" sz="1200" dirty="0">
              <a:latin typeface="+mn-lt"/>
            </a:endParaRPr>
          </a:p>
          <a:p>
            <a:pPr marL="0" indent="0" algn="just">
              <a:buNone/>
            </a:pPr>
            <a:r>
              <a:rPr lang="cs-CZ" sz="1200" b="1" dirty="0">
                <a:latin typeface="+mn-lt"/>
              </a:rPr>
              <a:t>Svoboda sdružování a kolektivní vyjednávání </a:t>
            </a:r>
          </a:p>
          <a:p>
            <a:pPr marL="0" indent="0" algn="just">
              <a:buNone/>
            </a:pPr>
            <a:r>
              <a:rPr lang="cs-CZ" sz="1200" dirty="0">
                <a:latin typeface="+mn-lt"/>
              </a:rPr>
              <a:t>Prostřednictvím politiky otevřených dveří APAG jsou zaměstnanci povzbuzováni, aby otevřeně komunikovali s vedením společnosti o pracovních podmínkách bez obav z odvety, zastrašování nebo obtěžování. Společnost a osoby jednající jejím jménem se nesmí podílet ani zasahovat do zakládání, výběru nebo správy odborových organizací. </a:t>
            </a:r>
          </a:p>
        </p:txBody>
      </p:sp>
      <p:sp>
        <p:nvSpPr>
          <p:cNvPr id="4" name="Footer Placeholder 3">
            <a:extLst>
              <a:ext uri="{FF2B5EF4-FFF2-40B4-BE49-F238E27FC236}">
                <a16:creationId xmlns:a16="http://schemas.microsoft.com/office/drawing/2014/main" id="{0889F36C-A45B-4C6C-B119-B425E6D59CA8}"/>
              </a:ext>
            </a:extLst>
          </p:cNvPr>
          <p:cNvSpPr>
            <a:spLocks noGrp="1"/>
          </p:cNvSpPr>
          <p:nvPr>
            <p:ph type="ftr" sz="quarter" idx="10"/>
          </p:nvPr>
        </p:nvSpPr>
        <p:spPr/>
        <p:txBody>
          <a:bodyPr/>
          <a:lstStyle/>
          <a:p>
            <a:r>
              <a:rPr lang="cs-CZ" dirty="0"/>
              <a:t>KODEX OBCHODNÍCH STANDARDŮ A ZÁSAD APAG</a:t>
            </a:r>
          </a:p>
        </p:txBody>
      </p:sp>
      <p:sp>
        <p:nvSpPr>
          <p:cNvPr id="5" name="Slide Number Placeholder 4">
            <a:extLst>
              <a:ext uri="{FF2B5EF4-FFF2-40B4-BE49-F238E27FC236}">
                <a16:creationId xmlns:a16="http://schemas.microsoft.com/office/drawing/2014/main" id="{C3BD4920-A354-48F6-AEAF-5E8665B4CEAE}"/>
              </a:ext>
            </a:extLst>
          </p:cNvPr>
          <p:cNvSpPr>
            <a:spLocks noGrp="1"/>
          </p:cNvSpPr>
          <p:nvPr>
            <p:ph type="sldNum" sz="quarter" idx="11"/>
          </p:nvPr>
        </p:nvSpPr>
        <p:spPr/>
        <p:txBody>
          <a:bodyPr/>
          <a:lstStyle/>
          <a:p>
            <a:fld id="{C39117F4-3E9F-4732-B846-71DDBC752BFB}" type="slidenum">
              <a:rPr lang="en-US" smtClean="0"/>
              <a:t>28</a:t>
            </a:fld>
            <a:endParaRPr lang="en-US" dirty="0"/>
          </a:p>
        </p:txBody>
      </p:sp>
      <p:sp>
        <p:nvSpPr>
          <p:cNvPr id="6" name="Title 1">
            <a:extLst>
              <a:ext uri="{FF2B5EF4-FFF2-40B4-BE49-F238E27FC236}">
                <a16:creationId xmlns:a16="http://schemas.microsoft.com/office/drawing/2014/main" id="{74C34643-1A26-43EA-B4AE-EAB5FCC9E0ED}"/>
              </a:ext>
            </a:extLst>
          </p:cNvPr>
          <p:cNvSpPr>
            <a:spLocks noGrp="1"/>
          </p:cNvSpPr>
          <p:nvPr>
            <p:ph type="title"/>
          </p:nvPr>
        </p:nvSpPr>
        <p:spPr>
          <a:xfrm>
            <a:off x="936336" y="404664"/>
            <a:ext cx="6660000" cy="720000"/>
          </a:xfrm>
          <a:ln>
            <a:noFill/>
          </a:ln>
        </p:spPr>
        <p:txBody>
          <a:bodyPr>
            <a:normAutofit/>
          </a:bodyPr>
          <a:lstStyle/>
          <a:p>
            <a:r>
              <a:rPr lang="de-DE" sz="2800" dirty="0">
                <a:latin typeface="Calibri (Základní text)"/>
              </a:rPr>
              <a:t>5 </a:t>
            </a:r>
            <a:r>
              <a:rPr lang="cs-CZ" sz="2800" dirty="0">
                <a:latin typeface="Calibri (Základní text)"/>
              </a:rPr>
              <a:t>Respektování kolegů</a:t>
            </a:r>
            <a:endParaRPr lang="en-CA" sz="2800" dirty="0">
              <a:latin typeface="Calibri (Základní text)"/>
            </a:endParaRPr>
          </a:p>
        </p:txBody>
      </p:sp>
      <p:pic>
        <p:nvPicPr>
          <p:cNvPr id="8" name="Graphic 42" descr="Users">
            <a:extLst>
              <a:ext uri="{FF2B5EF4-FFF2-40B4-BE49-F238E27FC236}">
                <a16:creationId xmlns:a16="http://schemas.microsoft.com/office/drawing/2014/main" id="{12F5C76C-6DAD-3E9E-01F6-B80A1708D0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1520" y="498570"/>
            <a:ext cx="576063" cy="576063"/>
          </a:xfrm>
          <a:prstGeom prst="rect">
            <a:avLst/>
          </a:prstGeom>
        </p:spPr>
      </p:pic>
      <p:sp>
        <p:nvSpPr>
          <p:cNvPr id="10" name="TextBox 9">
            <a:extLst>
              <a:ext uri="{FF2B5EF4-FFF2-40B4-BE49-F238E27FC236}">
                <a16:creationId xmlns:a16="http://schemas.microsoft.com/office/drawing/2014/main" id="{39AB0A4C-D0DB-A451-4747-701EE324E52E}"/>
              </a:ext>
            </a:extLst>
          </p:cNvPr>
          <p:cNvSpPr txBox="1"/>
          <p:nvPr/>
        </p:nvSpPr>
        <p:spPr>
          <a:xfrm>
            <a:off x="395536" y="1268760"/>
            <a:ext cx="2407606" cy="369332"/>
          </a:xfrm>
          <a:prstGeom prst="rect">
            <a:avLst/>
          </a:prstGeom>
          <a:noFill/>
        </p:spPr>
        <p:txBody>
          <a:bodyPr wrap="square" rtlCol="0">
            <a:spAutoFit/>
          </a:bodyPr>
          <a:lstStyle/>
          <a:p>
            <a:r>
              <a:rPr lang="cs-CZ" dirty="0"/>
              <a:t>Pracovní podmínky</a:t>
            </a:r>
            <a:endParaRPr lang="en-CA" dirty="0"/>
          </a:p>
        </p:txBody>
      </p:sp>
    </p:spTree>
    <p:extLst>
      <p:ext uri="{BB962C8B-B14F-4D97-AF65-F5344CB8AC3E}">
        <p14:creationId xmlns:p14="http://schemas.microsoft.com/office/powerpoint/2010/main" val="1595103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AD564C-E271-4355-A00F-BD82DA3501DD}"/>
              </a:ext>
            </a:extLst>
          </p:cNvPr>
          <p:cNvSpPr>
            <a:spLocks noGrp="1"/>
          </p:cNvSpPr>
          <p:nvPr>
            <p:ph idx="1"/>
          </p:nvPr>
        </p:nvSpPr>
        <p:spPr>
          <a:xfrm>
            <a:off x="374013" y="4221088"/>
            <a:ext cx="8229600" cy="1800199"/>
          </a:xfrm>
          <a:ln>
            <a:noFill/>
          </a:ln>
        </p:spPr>
        <p:txBody>
          <a:bodyPr>
            <a:normAutofit lnSpcReduction="10000"/>
          </a:bodyPr>
          <a:lstStyle/>
          <a:p>
            <a:pPr marL="0" indent="0" algn="just">
              <a:buNone/>
            </a:pPr>
            <a:r>
              <a:rPr lang="cs-CZ" sz="1200" b="1" i="0" u="none" strike="noStrike" baseline="0" dirty="0">
                <a:latin typeface="+mn-lt"/>
              </a:rPr>
              <a:t>Komunikujte zodpovědně</a:t>
            </a:r>
          </a:p>
          <a:p>
            <a:pPr marL="0" indent="0" algn="just">
              <a:buNone/>
            </a:pPr>
            <a:r>
              <a:rPr lang="cs-CZ" sz="1200" b="1" i="0" u="none" strike="noStrike" baseline="0" dirty="0">
                <a:latin typeface="+mn-lt"/>
              </a:rPr>
              <a:t>Sociální média používejte moudře. </a:t>
            </a:r>
            <a:r>
              <a:rPr lang="cs-CZ" sz="1200" b="0" i="0" u="none" strike="noStrike" baseline="0" dirty="0">
                <a:latin typeface="+mn-lt"/>
              </a:rPr>
              <a:t>Pokud se téma APAG objeví během vašeho působení na sociálních sítích, dejte ve svých příspěvcích jasně najevo, že jste zaměstnancem společnosti a že vaše názory jsou vaše vlastní – nemluvíte jménem společnosti. Nikdy nezveřejňujte důvěrné informace o společnosti, našich </a:t>
            </a:r>
            <a:r>
              <a:rPr lang="cs-CZ" sz="1200" b="1" i="0" u="none" strike="noStrike" baseline="0" dirty="0">
                <a:latin typeface="+mn-lt"/>
              </a:rPr>
              <a:t>zákaznících</a:t>
            </a:r>
            <a:r>
              <a:rPr lang="cs-CZ" sz="1200" b="0" i="0" u="none" strike="noStrike" baseline="0" dirty="0">
                <a:latin typeface="+mn-lt"/>
              </a:rPr>
              <a:t>, </a:t>
            </a:r>
            <a:r>
              <a:rPr lang="cs-CZ" sz="1200" b="1" i="0" u="none" strike="noStrike" baseline="0" dirty="0">
                <a:latin typeface="+mn-lt"/>
              </a:rPr>
              <a:t>dodavatelích</a:t>
            </a:r>
            <a:r>
              <a:rPr lang="cs-CZ" sz="1200" b="0" i="0" u="none" strike="noStrike" baseline="0" dirty="0">
                <a:latin typeface="+mn-lt"/>
              </a:rPr>
              <a:t>, </a:t>
            </a:r>
            <a:r>
              <a:rPr lang="cs-CZ" sz="1200" b="1" i="0" u="none" strike="noStrike" baseline="0" dirty="0">
                <a:latin typeface="+mn-lt"/>
              </a:rPr>
              <a:t>konkurentech </a:t>
            </a:r>
            <a:r>
              <a:rPr lang="cs-CZ" sz="1200" b="0" i="0" u="none" strike="noStrike" baseline="0" dirty="0">
                <a:latin typeface="+mn-lt"/>
              </a:rPr>
              <a:t>nebo </a:t>
            </a:r>
            <a:r>
              <a:rPr lang="cs-CZ" sz="1200" b="1" i="0" u="none" strike="noStrike" baseline="0" dirty="0">
                <a:latin typeface="+mn-lt"/>
              </a:rPr>
              <a:t>dalších obchodních partnerech</a:t>
            </a:r>
            <a:r>
              <a:rPr lang="cs-CZ" sz="1200" b="0" i="0" u="none" strike="noStrike" baseline="0" dirty="0">
                <a:latin typeface="+mn-lt"/>
              </a:rPr>
              <a:t>, a nikdy nezveřejňujte nic, co by mohlo představovat hrozbu, zastrašování, obtěžování nebo šikanu.</a:t>
            </a:r>
          </a:p>
          <a:p>
            <a:pPr marL="0" indent="0" algn="just">
              <a:buNone/>
            </a:pPr>
            <a:r>
              <a:rPr lang="cs-CZ" sz="1200" b="1" i="0" u="none" strike="noStrike" baseline="0" dirty="0">
                <a:latin typeface="+mn-lt"/>
              </a:rPr>
              <a:t>Co když jsem již mluvil jménem společnosti? </a:t>
            </a:r>
            <a:r>
              <a:rPr lang="cs-CZ" sz="1200" b="0" i="0" u="none" strike="noStrike" baseline="0" dirty="0">
                <a:latin typeface="+mn-lt"/>
              </a:rPr>
              <a:t>Pokud si později uvědomíte, že jste v příspěvku mohli působit, jako byste mluvili za APAG, kontaktujte svého nadřízeného, abychom mohli reagovat a minimalizovat případné škody.</a:t>
            </a:r>
          </a:p>
          <a:p>
            <a:pPr marL="0" indent="0" algn="just">
              <a:buNone/>
            </a:pPr>
            <a:r>
              <a:rPr lang="cs-CZ" sz="1200" b="0" i="0" u="none" strike="noStrike" baseline="0" dirty="0">
                <a:latin typeface="+mn-lt"/>
              </a:rPr>
              <a:t>Pokud vás kontaktují média nebo kdokoliv jiný mimo společnost, předejte žádost osobám oprávněným reagovat jménem společnosti. </a:t>
            </a:r>
          </a:p>
        </p:txBody>
      </p:sp>
      <p:sp>
        <p:nvSpPr>
          <p:cNvPr id="4" name="Footer Placeholder 3">
            <a:extLst>
              <a:ext uri="{FF2B5EF4-FFF2-40B4-BE49-F238E27FC236}">
                <a16:creationId xmlns:a16="http://schemas.microsoft.com/office/drawing/2014/main" id="{7715D4B4-655A-4256-A101-C070885E4D8A}"/>
              </a:ext>
            </a:extLst>
          </p:cNvPr>
          <p:cNvSpPr>
            <a:spLocks noGrp="1"/>
          </p:cNvSpPr>
          <p:nvPr>
            <p:ph type="ftr" sz="quarter" idx="10"/>
          </p:nvPr>
        </p:nvSpPr>
        <p:spPr/>
        <p:txBody>
          <a:bodyPr/>
          <a:lstStyle/>
          <a:p>
            <a:r>
              <a:rPr lang="cs-CZ" dirty="0"/>
              <a:t>KODEX OBCHODNÍCH STANDARDŮ A ZÁSAD APAG</a:t>
            </a:r>
          </a:p>
        </p:txBody>
      </p:sp>
      <p:sp>
        <p:nvSpPr>
          <p:cNvPr id="5" name="Slide Number Placeholder 4">
            <a:extLst>
              <a:ext uri="{FF2B5EF4-FFF2-40B4-BE49-F238E27FC236}">
                <a16:creationId xmlns:a16="http://schemas.microsoft.com/office/drawing/2014/main" id="{50E751B9-DE8E-47B3-9CBE-E1761CF4909C}"/>
              </a:ext>
            </a:extLst>
          </p:cNvPr>
          <p:cNvSpPr>
            <a:spLocks noGrp="1"/>
          </p:cNvSpPr>
          <p:nvPr>
            <p:ph type="sldNum" sz="quarter" idx="11"/>
          </p:nvPr>
        </p:nvSpPr>
        <p:spPr/>
        <p:txBody>
          <a:bodyPr/>
          <a:lstStyle/>
          <a:p>
            <a:fld id="{C39117F4-3E9F-4732-B846-71DDBC752BFB}" type="slidenum">
              <a:rPr lang="en-US" smtClean="0"/>
              <a:t>29</a:t>
            </a:fld>
            <a:endParaRPr lang="en-US" dirty="0"/>
          </a:p>
        </p:txBody>
      </p:sp>
      <p:sp>
        <p:nvSpPr>
          <p:cNvPr id="8" name="Title 1">
            <a:extLst>
              <a:ext uri="{FF2B5EF4-FFF2-40B4-BE49-F238E27FC236}">
                <a16:creationId xmlns:a16="http://schemas.microsoft.com/office/drawing/2014/main" id="{A984F0AB-6669-4F89-B721-E9AD47F4513C}"/>
              </a:ext>
            </a:extLst>
          </p:cNvPr>
          <p:cNvSpPr>
            <a:spLocks noGrp="1"/>
          </p:cNvSpPr>
          <p:nvPr>
            <p:ph type="title"/>
          </p:nvPr>
        </p:nvSpPr>
        <p:spPr>
          <a:xfrm>
            <a:off x="936336" y="404664"/>
            <a:ext cx="6660000" cy="720000"/>
          </a:xfrm>
        </p:spPr>
        <p:txBody>
          <a:bodyPr>
            <a:normAutofit/>
          </a:bodyPr>
          <a:lstStyle/>
          <a:p>
            <a:r>
              <a:rPr lang="cs-CZ" sz="2800" dirty="0">
                <a:latin typeface="Calibri (Základní text)"/>
              </a:rPr>
              <a:t>5 Respektování kolegů</a:t>
            </a:r>
          </a:p>
        </p:txBody>
      </p:sp>
      <p:pic>
        <p:nvPicPr>
          <p:cNvPr id="9" name="Graphic 42" descr="Users">
            <a:extLst>
              <a:ext uri="{FF2B5EF4-FFF2-40B4-BE49-F238E27FC236}">
                <a16:creationId xmlns:a16="http://schemas.microsoft.com/office/drawing/2014/main" id="{AAD448F9-0646-46B7-9243-6A023D75D8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1520" y="498570"/>
            <a:ext cx="576063" cy="576063"/>
          </a:xfrm>
          <a:prstGeom prst="rect">
            <a:avLst/>
          </a:prstGeom>
        </p:spPr>
      </p:pic>
      <p:sp>
        <p:nvSpPr>
          <p:cNvPr id="10" name="Content Placeholder 2">
            <a:extLst>
              <a:ext uri="{FF2B5EF4-FFF2-40B4-BE49-F238E27FC236}">
                <a16:creationId xmlns:a16="http://schemas.microsoft.com/office/drawing/2014/main" id="{AA5CF183-48C7-4904-889D-31FDAFC3E3BF}"/>
              </a:ext>
            </a:extLst>
          </p:cNvPr>
          <p:cNvSpPr txBox="1">
            <a:spLocks/>
          </p:cNvSpPr>
          <p:nvPr/>
        </p:nvSpPr>
        <p:spPr>
          <a:xfrm>
            <a:off x="351344" y="1268760"/>
            <a:ext cx="8229600" cy="1538764"/>
          </a:xfrm>
          <a:prstGeom prst="rect">
            <a:avLst/>
          </a:prstGeom>
          <a:ln w="6350">
            <a:noFill/>
          </a:ln>
        </p:spPr>
        <p:txBody>
          <a:bodyPr vert="horz" lIns="91440" tIns="45720" rIns="91440" bIns="45720" rtlCol="0">
            <a:normAutofit lnSpcReduction="10000"/>
          </a:bodyPr>
          <a:lstStyle>
            <a:lvl1pPr marL="342900" indent="-342900" algn="l" defTabSz="914400" rtl="0" eaLnBrk="1" latinLnBrk="0" hangingPunct="1">
              <a:spcBef>
                <a:spcPct val="20000"/>
              </a:spcBef>
              <a:buSzPct val="50000"/>
              <a:buFontTx/>
              <a:buBlip>
                <a:blip r:embed="rId4"/>
              </a:buBlip>
              <a:defRPr sz="20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SzPct val="50000"/>
              <a:buFontTx/>
              <a:buBlip>
                <a:blip r:embed="rId4"/>
              </a:buBlip>
              <a:defRPr sz="20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SzPct val="50000"/>
              <a:buFontTx/>
              <a:buBlip>
                <a:blip r:embed="rId4"/>
              </a:buBlip>
              <a:defRPr sz="16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SzPct val="50000"/>
              <a:buFontTx/>
              <a:buBlip>
                <a:blip r:embed="rId4"/>
              </a:buBlip>
              <a:defRPr sz="1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SzPct val="50000"/>
              <a:buFontTx/>
              <a:buBlip>
                <a:blip r:embed="rId4"/>
              </a:buBlip>
              <a:defRPr sz="12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r>
              <a:rPr lang="cs-CZ" sz="1200" b="1" dirty="0">
                <a:latin typeface="+mn-lt"/>
              </a:rPr>
              <a:t>Hodnota zdraví a bezpečnosti na pracovišti</a:t>
            </a:r>
          </a:p>
          <a:p>
            <a:pPr marL="0" indent="0" algn="just">
              <a:buFontTx/>
              <a:buNone/>
            </a:pPr>
            <a:r>
              <a:rPr lang="cs-CZ" sz="1200" dirty="0">
                <a:latin typeface="+mn-lt"/>
              </a:rPr>
              <a:t>Snažíme se udržovat zdravé a bezpečné prostředí pro všechny. Proto musíte dodržovat zákony o bezpečnosti a ochraně zdraví při práci, které se vztahují na společnost APAG. Musíte dodržovat provozní zásady a postupy společnosti APAG týkající se bezpečnosti a ochrany zdraví při práci, které byly vytvořeny s cílem předcházet úrazům a nemocem. Společnost APAG zavedla politiku bezpečnosti a ochrany zdraví při práci a politiku životního prostředí, které odrážejí náš závazek k ochraně životního prostředí </a:t>
            </a:r>
            <a:br>
              <a:rPr lang="cs-CZ" sz="1200" dirty="0">
                <a:latin typeface="+mn-lt"/>
              </a:rPr>
            </a:br>
            <a:r>
              <a:rPr lang="cs-CZ" sz="1200" dirty="0">
                <a:latin typeface="+mn-lt"/>
              </a:rPr>
              <a:t>a zdraví a bezpečnosti našich zaměstnanců a komunit. Seznamte se s těmito zásadami a dodržujte je, protože tvoří základ proaktivního přístupu naší společnosti ke snižování počtu úrazů a nemocí na pracovišti s cílem optimalizovat zdraví a bezpečnost zaměstnanců. </a:t>
            </a:r>
          </a:p>
        </p:txBody>
      </p:sp>
      <p:sp>
        <p:nvSpPr>
          <p:cNvPr id="2" name="Content Placeholder 2">
            <a:extLst>
              <a:ext uri="{FF2B5EF4-FFF2-40B4-BE49-F238E27FC236}">
                <a16:creationId xmlns:a16="http://schemas.microsoft.com/office/drawing/2014/main" id="{21C421BE-1B3E-BC81-13FC-D62F92F5C2BA}"/>
              </a:ext>
            </a:extLst>
          </p:cNvPr>
          <p:cNvSpPr txBox="1">
            <a:spLocks/>
          </p:cNvSpPr>
          <p:nvPr/>
        </p:nvSpPr>
        <p:spPr>
          <a:xfrm>
            <a:off x="346402" y="2780928"/>
            <a:ext cx="8229600" cy="1512168"/>
          </a:xfrm>
          <a:prstGeom prst="rect">
            <a:avLst/>
          </a:prstGeom>
          <a:ln w="6350">
            <a:noFill/>
          </a:ln>
        </p:spPr>
        <p:txBody>
          <a:bodyPr vert="horz" lIns="91440" tIns="45720" rIns="91440" bIns="45720" rtlCol="0">
            <a:normAutofit lnSpcReduction="10000"/>
          </a:bodyPr>
          <a:lstStyle>
            <a:lvl1pPr marL="342900" indent="-342900" algn="l" defTabSz="914400" rtl="0" eaLnBrk="1" latinLnBrk="0" hangingPunct="1">
              <a:spcBef>
                <a:spcPct val="20000"/>
              </a:spcBef>
              <a:buSzPct val="50000"/>
              <a:buFontTx/>
              <a:buBlip>
                <a:blip r:embed="rId4"/>
              </a:buBlip>
              <a:defRPr sz="20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SzPct val="50000"/>
              <a:buFontTx/>
              <a:buBlip>
                <a:blip r:embed="rId4"/>
              </a:buBlip>
              <a:defRPr sz="20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SzPct val="50000"/>
              <a:buFontTx/>
              <a:buBlip>
                <a:blip r:embed="rId4"/>
              </a:buBlip>
              <a:defRPr sz="16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SzPct val="50000"/>
              <a:buFontTx/>
              <a:buBlip>
                <a:blip r:embed="rId4"/>
              </a:buBlip>
              <a:defRPr sz="1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SzPct val="50000"/>
              <a:buFontTx/>
              <a:buBlip>
                <a:blip r:embed="rId4"/>
              </a:buBlip>
              <a:defRPr sz="12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Tx/>
              <a:buNone/>
            </a:pPr>
            <a:r>
              <a:rPr lang="cs-CZ" sz="1200" b="1" dirty="0">
                <a:highlight>
                  <a:srgbClr val="FFFF00"/>
                </a:highlight>
                <a:latin typeface="+mn-lt"/>
              </a:rPr>
              <a:t>Použití soukromých nebo veřejných bezpečnostních složek</a:t>
            </a:r>
          </a:p>
          <a:p>
            <a:pPr marL="0" indent="0" algn="just">
              <a:buFontTx/>
              <a:buNone/>
            </a:pPr>
            <a:r>
              <a:rPr lang="cs-CZ" sz="1200" dirty="0">
                <a:highlight>
                  <a:srgbClr val="FFFF00"/>
                </a:highlight>
                <a:latin typeface="+mn-lt"/>
              </a:rPr>
              <a:t>Bezpečnost je u APAG prvořadá. Podle potřeby slučujeme soukromou a veřejnou bezpečnost, abychom zajistili silný přístup </a:t>
            </a:r>
            <a:br>
              <a:rPr lang="cs-CZ" sz="1200" dirty="0">
                <a:highlight>
                  <a:srgbClr val="FFFF00"/>
                </a:highlight>
                <a:latin typeface="+mn-lt"/>
              </a:rPr>
            </a:br>
            <a:r>
              <a:rPr lang="cs-CZ" sz="1200" dirty="0">
                <a:highlight>
                  <a:srgbClr val="FFFF00"/>
                </a:highlight>
                <a:latin typeface="+mn-lt"/>
              </a:rPr>
              <a:t>k zabezpečení.</a:t>
            </a:r>
          </a:p>
          <a:p>
            <a:pPr marL="0" indent="0" algn="just">
              <a:buFontTx/>
              <a:buNone/>
            </a:pPr>
            <a:r>
              <a:rPr lang="cs-CZ" sz="1200" b="1" dirty="0">
                <a:highlight>
                  <a:srgbClr val="FFFF00"/>
                </a:highlight>
                <a:latin typeface="+mn-lt"/>
              </a:rPr>
              <a:t>Soukromé zabezpečení: </a:t>
            </a:r>
            <a:r>
              <a:rPr lang="cs-CZ" sz="1200" dirty="0">
                <a:highlight>
                  <a:srgbClr val="FFFF00"/>
                </a:highlight>
                <a:latin typeface="+mn-lt"/>
              </a:rPr>
              <a:t>Vybráno pro odbornost, pověst a soulad s hodnotami. Bezproblémová integrace pro účinnou ochranu.</a:t>
            </a:r>
          </a:p>
          <a:p>
            <a:pPr marL="0" indent="0" algn="just">
              <a:buFontTx/>
              <a:buNone/>
            </a:pPr>
            <a:r>
              <a:rPr lang="cs-CZ" sz="1200" b="1" dirty="0">
                <a:highlight>
                  <a:srgbClr val="FFFF00"/>
                </a:highlight>
                <a:latin typeface="+mn-lt"/>
              </a:rPr>
              <a:t>Veřejná bezpečnost: </a:t>
            </a:r>
            <a:r>
              <a:rPr lang="cs-CZ" sz="1200" dirty="0">
                <a:highlight>
                  <a:srgbClr val="FFFF00"/>
                </a:highlight>
                <a:latin typeface="+mn-lt"/>
              </a:rPr>
              <a:t>Spolupráce s místními úřady při sdílení informací, vytváření bezpečného prostředí.</a:t>
            </a:r>
          </a:p>
          <a:p>
            <a:pPr marL="0" indent="0" algn="just">
              <a:buFontTx/>
              <a:buNone/>
            </a:pPr>
            <a:r>
              <a:rPr lang="cs-CZ" sz="1200" b="1" dirty="0">
                <a:highlight>
                  <a:srgbClr val="FFFF00"/>
                </a:highlight>
                <a:latin typeface="+mn-lt"/>
              </a:rPr>
              <a:t>Transparentnost: </a:t>
            </a:r>
            <a:r>
              <a:rPr lang="cs-CZ" sz="1200" dirty="0">
                <a:highlight>
                  <a:srgbClr val="FFFF00"/>
                </a:highlight>
                <a:latin typeface="+mn-lt"/>
              </a:rPr>
              <a:t>Udržujeme otevřenost vůči zúčastněným stranám a okamžitě sdělujeme jakékoli aktualizace zabezpečení.</a:t>
            </a:r>
          </a:p>
          <a:p>
            <a:pPr marL="0" indent="0" algn="just">
              <a:buFontTx/>
              <a:buNone/>
            </a:pPr>
            <a:r>
              <a:rPr lang="cs-CZ" sz="1200" b="1" dirty="0">
                <a:highlight>
                  <a:srgbClr val="FFFF00"/>
                </a:highlight>
                <a:latin typeface="+mn-lt"/>
              </a:rPr>
              <a:t>Přizpůsobování: </a:t>
            </a:r>
            <a:r>
              <a:rPr lang="cs-CZ" sz="1200" dirty="0">
                <a:highlight>
                  <a:srgbClr val="FFFF00"/>
                </a:highlight>
                <a:latin typeface="+mn-lt"/>
              </a:rPr>
              <a:t>Politiky se vyvíjejí s novými výzvami a poznatky, které se řídí zpětnou vazbou.</a:t>
            </a:r>
            <a:endParaRPr lang="cs-CZ" sz="1200" dirty="0">
              <a:latin typeface="+mn-lt"/>
            </a:endParaRPr>
          </a:p>
          <a:p>
            <a:pPr marL="0" indent="0" algn="just">
              <a:buFontTx/>
              <a:buNone/>
            </a:pPr>
            <a:endParaRPr lang="cs-CZ" sz="1200" dirty="0">
              <a:latin typeface="+mn-lt"/>
            </a:endParaRPr>
          </a:p>
        </p:txBody>
      </p:sp>
    </p:spTree>
    <p:extLst>
      <p:ext uri="{BB962C8B-B14F-4D97-AF65-F5344CB8AC3E}">
        <p14:creationId xmlns:p14="http://schemas.microsoft.com/office/powerpoint/2010/main" val="2147009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8DD6093-411F-4BA5-8058-91E159D051D2}"/>
              </a:ext>
            </a:extLst>
          </p:cNvPr>
          <p:cNvSpPr>
            <a:spLocks noGrp="1"/>
          </p:cNvSpPr>
          <p:nvPr>
            <p:ph type="ftr" sz="quarter" idx="10"/>
          </p:nvPr>
        </p:nvSpPr>
        <p:spPr/>
        <p:txBody>
          <a:bodyPr/>
          <a:lstStyle/>
          <a:p>
            <a:r>
              <a:rPr lang="cs-CZ"/>
              <a:t>KODEX OBCHODNÍCH STANDARDŮ A ZÁSAD APAG</a:t>
            </a:r>
          </a:p>
        </p:txBody>
      </p:sp>
      <p:sp>
        <p:nvSpPr>
          <p:cNvPr id="5" name="Slide Number Placeholder 4">
            <a:extLst>
              <a:ext uri="{FF2B5EF4-FFF2-40B4-BE49-F238E27FC236}">
                <a16:creationId xmlns:a16="http://schemas.microsoft.com/office/drawing/2014/main" id="{448B0186-1B94-4484-A725-0BE7C5B9EEFE}"/>
              </a:ext>
            </a:extLst>
          </p:cNvPr>
          <p:cNvSpPr>
            <a:spLocks noGrp="1"/>
          </p:cNvSpPr>
          <p:nvPr>
            <p:ph type="sldNum" sz="quarter" idx="11"/>
          </p:nvPr>
        </p:nvSpPr>
        <p:spPr/>
        <p:txBody>
          <a:bodyPr/>
          <a:lstStyle/>
          <a:p>
            <a:fld id="{C39117F4-3E9F-4732-B846-71DDBC752BFB}" type="slidenum">
              <a:rPr lang="en-US" smtClean="0"/>
              <a:t>3</a:t>
            </a:fld>
            <a:endParaRPr lang="en-US"/>
          </a:p>
        </p:txBody>
      </p:sp>
      <p:sp>
        <p:nvSpPr>
          <p:cNvPr id="6" name="Oval 5">
            <a:extLst>
              <a:ext uri="{FF2B5EF4-FFF2-40B4-BE49-F238E27FC236}">
                <a16:creationId xmlns:a16="http://schemas.microsoft.com/office/drawing/2014/main" id="{D1FE1C87-C950-4EC4-8F09-FC4BDC9FB0A0}"/>
              </a:ext>
            </a:extLst>
          </p:cNvPr>
          <p:cNvSpPr/>
          <p:nvPr/>
        </p:nvSpPr>
        <p:spPr>
          <a:xfrm>
            <a:off x="848272" y="3048254"/>
            <a:ext cx="774954" cy="774954"/>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7" name="Oval 6">
            <a:extLst>
              <a:ext uri="{FF2B5EF4-FFF2-40B4-BE49-F238E27FC236}">
                <a16:creationId xmlns:a16="http://schemas.microsoft.com/office/drawing/2014/main" id="{38BCA8CA-A570-48FD-AAA9-4F1E44DE8205}"/>
              </a:ext>
            </a:extLst>
          </p:cNvPr>
          <p:cNvSpPr/>
          <p:nvPr/>
        </p:nvSpPr>
        <p:spPr>
          <a:xfrm>
            <a:off x="1960328" y="3048254"/>
            <a:ext cx="774954" cy="77495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8" name="Oval 7">
            <a:extLst>
              <a:ext uri="{FF2B5EF4-FFF2-40B4-BE49-F238E27FC236}">
                <a16:creationId xmlns:a16="http://schemas.microsoft.com/office/drawing/2014/main" id="{0343E6FF-F403-411F-BD24-7DD81ED6BE46}"/>
              </a:ext>
            </a:extLst>
          </p:cNvPr>
          <p:cNvSpPr/>
          <p:nvPr/>
        </p:nvSpPr>
        <p:spPr>
          <a:xfrm>
            <a:off x="3072383" y="3048254"/>
            <a:ext cx="774954" cy="77495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9" name="Oval 8">
            <a:extLst>
              <a:ext uri="{FF2B5EF4-FFF2-40B4-BE49-F238E27FC236}">
                <a16:creationId xmlns:a16="http://schemas.microsoft.com/office/drawing/2014/main" id="{44E8CC54-07AB-4D93-99D1-7C581AC8F143}"/>
              </a:ext>
            </a:extLst>
          </p:cNvPr>
          <p:cNvSpPr/>
          <p:nvPr/>
        </p:nvSpPr>
        <p:spPr>
          <a:xfrm>
            <a:off x="4184439" y="3048254"/>
            <a:ext cx="774954" cy="774954"/>
          </a:xfrm>
          <a:prstGeom prst="ellipse">
            <a:avLst/>
          </a:prstGeom>
          <a:solidFill>
            <a:schemeClr val="bg2">
              <a:lumMod val="85000"/>
            </a:schemeClr>
          </a:solidFill>
        </p:spPr>
        <p:style>
          <a:lnRef idx="0">
            <a:schemeClr val="dk1"/>
          </a:lnRef>
          <a:fillRef idx="3">
            <a:schemeClr val="dk1"/>
          </a:fillRef>
          <a:effectRef idx="3">
            <a:schemeClr val="dk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10" name="Oval 9">
            <a:extLst>
              <a:ext uri="{FF2B5EF4-FFF2-40B4-BE49-F238E27FC236}">
                <a16:creationId xmlns:a16="http://schemas.microsoft.com/office/drawing/2014/main" id="{2620DDAB-03BD-471C-BE76-27C7D87EC792}"/>
              </a:ext>
            </a:extLst>
          </p:cNvPr>
          <p:cNvSpPr/>
          <p:nvPr/>
        </p:nvSpPr>
        <p:spPr>
          <a:xfrm>
            <a:off x="5296495" y="3048254"/>
            <a:ext cx="774954" cy="77495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11" name="Oval 10">
            <a:extLst>
              <a:ext uri="{FF2B5EF4-FFF2-40B4-BE49-F238E27FC236}">
                <a16:creationId xmlns:a16="http://schemas.microsoft.com/office/drawing/2014/main" id="{7B4486B1-D100-43E2-B353-B2D9EAE5595D}"/>
              </a:ext>
            </a:extLst>
          </p:cNvPr>
          <p:cNvSpPr/>
          <p:nvPr/>
        </p:nvSpPr>
        <p:spPr>
          <a:xfrm>
            <a:off x="6408551" y="3048254"/>
            <a:ext cx="774954" cy="774954"/>
          </a:xfrm>
          <a:prstGeom prst="ellipse">
            <a:avLst/>
          </a:prstGeom>
          <a:solidFill>
            <a:schemeClr val="accent2"/>
          </a:solidFill>
        </p:spPr>
        <p:style>
          <a:lnRef idx="0">
            <a:schemeClr val="accent6"/>
          </a:lnRef>
          <a:fillRef idx="3">
            <a:schemeClr val="accent6"/>
          </a:fillRef>
          <a:effectRef idx="3">
            <a:schemeClr val="accent6"/>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12" name="Oval 11">
            <a:extLst>
              <a:ext uri="{FF2B5EF4-FFF2-40B4-BE49-F238E27FC236}">
                <a16:creationId xmlns:a16="http://schemas.microsoft.com/office/drawing/2014/main" id="{BF49B58D-4A27-469A-B043-F9CB1090B367}"/>
              </a:ext>
            </a:extLst>
          </p:cNvPr>
          <p:cNvSpPr/>
          <p:nvPr/>
        </p:nvSpPr>
        <p:spPr>
          <a:xfrm>
            <a:off x="7520604" y="3048254"/>
            <a:ext cx="774954" cy="774954"/>
          </a:xfrm>
          <a:prstGeom prst="ellipse">
            <a:avLst/>
          </a:prstGeom>
          <a:solidFill>
            <a:schemeClr val="accent3">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pic>
        <p:nvPicPr>
          <p:cNvPr id="17" name="Graphic 40" descr="Rocket">
            <a:extLst>
              <a:ext uri="{FF2B5EF4-FFF2-40B4-BE49-F238E27FC236}">
                <a16:creationId xmlns:a16="http://schemas.microsoft.com/office/drawing/2014/main" id="{90631BC3-588B-4D15-9F2D-30765530DA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93740" y="3175398"/>
            <a:ext cx="558012" cy="558012"/>
          </a:xfrm>
          <a:prstGeom prst="rect">
            <a:avLst/>
          </a:prstGeom>
        </p:spPr>
      </p:pic>
      <p:pic>
        <p:nvPicPr>
          <p:cNvPr id="19" name="Graphic 42" descr="Users">
            <a:extLst>
              <a:ext uri="{FF2B5EF4-FFF2-40B4-BE49-F238E27FC236}">
                <a16:creationId xmlns:a16="http://schemas.microsoft.com/office/drawing/2014/main" id="{5DCEE849-9AD2-4F82-8DAC-7ED6CC2B7D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8429" y="3132840"/>
            <a:ext cx="558012" cy="558012"/>
          </a:xfrm>
          <a:prstGeom prst="rect">
            <a:avLst/>
          </a:prstGeom>
        </p:spPr>
      </p:pic>
      <p:grpSp>
        <p:nvGrpSpPr>
          <p:cNvPr id="20" name="Group 19">
            <a:extLst>
              <a:ext uri="{FF2B5EF4-FFF2-40B4-BE49-F238E27FC236}">
                <a16:creationId xmlns:a16="http://schemas.microsoft.com/office/drawing/2014/main" id="{75B2031B-9156-4EC8-AE4E-CF31005380BD}"/>
              </a:ext>
            </a:extLst>
          </p:cNvPr>
          <p:cNvGrpSpPr/>
          <p:nvPr/>
        </p:nvGrpSpPr>
        <p:grpSpPr>
          <a:xfrm>
            <a:off x="574419" y="2776120"/>
            <a:ext cx="1321736" cy="1320811"/>
            <a:chOff x="765891" y="3036850"/>
            <a:chExt cx="1762315" cy="1761081"/>
          </a:xfrm>
        </p:grpSpPr>
        <p:sp>
          <p:nvSpPr>
            <p:cNvPr id="67" name="Block Arc 66">
              <a:extLst>
                <a:ext uri="{FF2B5EF4-FFF2-40B4-BE49-F238E27FC236}">
                  <a16:creationId xmlns:a16="http://schemas.microsoft.com/office/drawing/2014/main" id="{807AD98A-0A7F-476F-8F6A-254E8AD5DC3A}"/>
                </a:ext>
              </a:extLst>
            </p:cNvPr>
            <p:cNvSpPr/>
            <p:nvPr/>
          </p:nvSpPr>
          <p:spPr>
            <a:xfrm>
              <a:off x="767124" y="3036850"/>
              <a:ext cx="1761082" cy="1761081"/>
            </a:xfrm>
            <a:prstGeom prst="blockArc">
              <a:avLst>
                <a:gd name="adj1" fmla="val 10800000"/>
                <a:gd name="adj2" fmla="val 21598066"/>
                <a:gd name="adj3" fmla="val 1573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68" name="Freeform: Shape 67">
              <a:extLst>
                <a:ext uri="{FF2B5EF4-FFF2-40B4-BE49-F238E27FC236}">
                  <a16:creationId xmlns:a16="http://schemas.microsoft.com/office/drawing/2014/main" id="{D88500BE-DF5C-4EE5-9DFB-4BC5FEBE1F63}"/>
                </a:ext>
              </a:extLst>
            </p:cNvPr>
            <p:cNvSpPr/>
            <p:nvPr/>
          </p:nvSpPr>
          <p:spPr>
            <a:xfrm>
              <a:off x="765891" y="3036850"/>
              <a:ext cx="1757856" cy="878928"/>
            </a:xfrm>
            <a:custGeom>
              <a:avLst/>
              <a:gdLst>
                <a:gd name="connsiteX0" fmla="*/ 1511743 w 3024336"/>
                <a:gd name="connsiteY0" fmla="*/ 0 h 1512168"/>
                <a:gd name="connsiteX1" fmla="*/ 3024336 w 3024336"/>
                <a:gd name="connsiteY1" fmla="*/ 1511317 h 1512168"/>
                <a:gd name="connsiteX2" fmla="*/ 2783148 w 3024336"/>
                <a:gd name="connsiteY2" fmla="*/ 1511453 h 1512168"/>
                <a:gd name="connsiteX3" fmla="*/ 2776622 w 3024336"/>
                <a:gd name="connsiteY3" fmla="*/ 1382214 h 1512168"/>
                <a:gd name="connsiteX4" fmla="*/ 1512168 w 3024336"/>
                <a:gd name="connsiteY4" fmla="*/ 241152 h 1512168"/>
                <a:gd name="connsiteX5" fmla="*/ 241152 w 3024336"/>
                <a:gd name="connsiteY5" fmla="*/ 1512168 h 1512168"/>
                <a:gd name="connsiteX6" fmla="*/ 0 w 3024336"/>
                <a:gd name="connsiteY6" fmla="*/ 1512168 h 1512168"/>
                <a:gd name="connsiteX7" fmla="*/ 1511743 w 3024336"/>
                <a:gd name="connsiteY7" fmla="*/ 0 h 15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4336" h="1512168">
                  <a:moveTo>
                    <a:pt x="1511743" y="0"/>
                  </a:moveTo>
                  <a:cubicBezTo>
                    <a:pt x="2346724" y="-235"/>
                    <a:pt x="3023866" y="676336"/>
                    <a:pt x="3024336" y="1511317"/>
                  </a:cubicBezTo>
                  <a:lnTo>
                    <a:pt x="2783148" y="1511453"/>
                  </a:lnTo>
                  <a:lnTo>
                    <a:pt x="2776622" y="1382214"/>
                  </a:lnTo>
                  <a:cubicBezTo>
                    <a:pt x="2711533" y="741296"/>
                    <a:pt x="2170259" y="241152"/>
                    <a:pt x="1512168" y="241152"/>
                  </a:cubicBezTo>
                  <a:cubicBezTo>
                    <a:pt x="810205" y="241152"/>
                    <a:pt x="241152" y="810205"/>
                    <a:pt x="241152" y="1512168"/>
                  </a:cubicBezTo>
                  <a:lnTo>
                    <a:pt x="0" y="1512168"/>
                  </a:lnTo>
                  <a:cubicBezTo>
                    <a:pt x="0" y="677187"/>
                    <a:pt x="676761" y="235"/>
                    <a:pt x="1511743" y="0"/>
                  </a:cubicBezTo>
                  <a:close/>
                </a:path>
              </a:pathLst>
            </a:custGeom>
            <a:solidFill>
              <a:schemeClr val="bg2">
                <a:lumMod val="1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grpSp>
      <p:grpSp>
        <p:nvGrpSpPr>
          <p:cNvPr id="21" name="Group 20">
            <a:extLst>
              <a:ext uri="{FF2B5EF4-FFF2-40B4-BE49-F238E27FC236}">
                <a16:creationId xmlns:a16="http://schemas.microsoft.com/office/drawing/2014/main" id="{EDEF8FFC-CF28-46FE-83EA-83E083453A4A}"/>
              </a:ext>
            </a:extLst>
          </p:cNvPr>
          <p:cNvGrpSpPr/>
          <p:nvPr/>
        </p:nvGrpSpPr>
        <p:grpSpPr>
          <a:xfrm>
            <a:off x="1687426" y="2776120"/>
            <a:ext cx="1320812" cy="1320811"/>
            <a:chOff x="2249902" y="3036850"/>
            <a:chExt cx="1761082" cy="1761081"/>
          </a:xfrm>
        </p:grpSpPr>
        <p:sp>
          <p:nvSpPr>
            <p:cNvPr id="65" name="Block Arc 64">
              <a:extLst>
                <a:ext uri="{FF2B5EF4-FFF2-40B4-BE49-F238E27FC236}">
                  <a16:creationId xmlns:a16="http://schemas.microsoft.com/office/drawing/2014/main" id="{F1BAFD95-8459-4BA2-8938-BB3E3E1315FA}"/>
                </a:ext>
              </a:extLst>
            </p:cNvPr>
            <p:cNvSpPr/>
            <p:nvPr/>
          </p:nvSpPr>
          <p:spPr>
            <a:xfrm rot="10800000">
              <a:off x="2249902" y="3036850"/>
              <a:ext cx="1761082" cy="1761081"/>
            </a:xfrm>
            <a:prstGeom prst="blockArc">
              <a:avLst>
                <a:gd name="adj1" fmla="val 10800000"/>
                <a:gd name="adj2" fmla="val 21598066"/>
                <a:gd name="adj3" fmla="val 1573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66" name="Freeform: Shape 65">
              <a:extLst>
                <a:ext uri="{FF2B5EF4-FFF2-40B4-BE49-F238E27FC236}">
                  <a16:creationId xmlns:a16="http://schemas.microsoft.com/office/drawing/2014/main" id="{7D2DFE30-C5DD-441E-980F-AB5B670A467F}"/>
                </a:ext>
              </a:extLst>
            </p:cNvPr>
            <p:cNvSpPr/>
            <p:nvPr/>
          </p:nvSpPr>
          <p:spPr>
            <a:xfrm rot="10800000">
              <a:off x="2386249" y="3915778"/>
              <a:ext cx="1477503" cy="738762"/>
            </a:xfrm>
            <a:custGeom>
              <a:avLst/>
              <a:gdLst>
                <a:gd name="connsiteX0" fmla="*/ 1271016 w 2541996"/>
                <a:gd name="connsiteY0" fmla="*/ 0 h 1271016"/>
                <a:gd name="connsiteX1" fmla="*/ 2535470 w 2541996"/>
                <a:gd name="connsiteY1" fmla="*/ 1141062 h 1271016"/>
                <a:gd name="connsiteX2" fmla="*/ 2541996 w 2541996"/>
                <a:gd name="connsiteY2" fmla="*/ 1270301 h 1271016"/>
                <a:gd name="connsiteX3" fmla="*/ 2307244 w 2541996"/>
                <a:gd name="connsiteY3" fmla="*/ 1270433 h 1271016"/>
                <a:gd name="connsiteX4" fmla="*/ 1270725 w 2541996"/>
                <a:gd name="connsiteY4" fmla="*/ 234788 h 1271016"/>
                <a:gd name="connsiteX5" fmla="*/ 234788 w 2541996"/>
                <a:gd name="connsiteY5" fmla="*/ 1271016 h 1271016"/>
                <a:gd name="connsiteX6" fmla="*/ 0 w 2541996"/>
                <a:gd name="connsiteY6" fmla="*/ 1271016 h 1271016"/>
                <a:gd name="connsiteX7" fmla="*/ 1271016 w 2541996"/>
                <a:gd name="connsiteY7" fmla="*/ 0 h 127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1996" h="1271016">
                  <a:moveTo>
                    <a:pt x="1271016" y="0"/>
                  </a:moveTo>
                  <a:cubicBezTo>
                    <a:pt x="1929107" y="0"/>
                    <a:pt x="2470381" y="500144"/>
                    <a:pt x="2535470" y="1141062"/>
                  </a:cubicBezTo>
                  <a:lnTo>
                    <a:pt x="2541996" y="1270301"/>
                  </a:lnTo>
                  <a:lnTo>
                    <a:pt x="2307244" y="1270433"/>
                  </a:lnTo>
                  <a:cubicBezTo>
                    <a:pt x="2306922" y="698254"/>
                    <a:pt x="1842904" y="234627"/>
                    <a:pt x="1270725" y="234788"/>
                  </a:cubicBezTo>
                  <a:cubicBezTo>
                    <a:pt x="698546" y="234949"/>
                    <a:pt x="234788" y="698837"/>
                    <a:pt x="234788" y="1271016"/>
                  </a:cubicBezTo>
                  <a:lnTo>
                    <a:pt x="0" y="1271016"/>
                  </a:lnTo>
                  <a:cubicBezTo>
                    <a:pt x="0" y="569053"/>
                    <a:pt x="569053" y="0"/>
                    <a:pt x="1271016" y="0"/>
                  </a:cubicBezTo>
                  <a:close/>
                </a:path>
              </a:pathLst>
            </a:custGeom>
            <a:solidFill>
              <a:schemeClr val="bg2">
                <a:lumMod val="1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grpSp>
      <p:grpSp>
        <p:nvGrpSpPr>
          <p:cNvPr id="22" name="Group 21">
            <a:extLst>
              <a:ext uri="{FF2B5EF4-FFF2-40B4-BE49-F238E27FC236}">
                <a16:creationId xmlns:a16="http://schemas.microsoft.com/office/drawing/2014/main" id="{E1F9DA06-E8C0-4E49-BE29-9ABD3F013224}"/>
              </a:ext>
            </a:extLst>
          </p:cNvPr>
          <p:cNvGrpSpPr/>
          <p:nvPr/>
        </p:nvGrpSpPr>
        <p:grpSpPr>
          <a:xfrm>
            <a:off x="2799347" y="2776120"/>
            <a:ext cx="1320979" cy="1320811"/>
            <a:chOff x="3732458" y="3036850"/>
            <a:chExt cx="1761304" cy="1761081"/>
          </a:xfrm>
        </p:grpSpPr>
        <p:sp>
          <p:nvSpPr>
            <p:cNvPr id="63" name="Block Arc 62">
              <a:extLst>
                <a:ext uri="{FF2B5EF4-FFF2-40B4-BE49-F238E27FC236}">
                  <a16:creationId xmlns:a16="http://schemas.microsoft.com/office/drawing/2014/main" id="{EE9B72FA-1E8C-4939-AAE8-4E529D81D681}"/>
                </a:ext>
              </a:extLst>
            </p:cNvPr>
            <p:cNvSpPr/>
            <p:nvPr/>
          </p:nvSpPr>
          <p:spPr>
            <a:xfrm>
              <a:off x="3732680" y="3036850"/>
              <a:ext cx="1761082" cy="1761081"/>
            </a:xfrm>
            <a:prstGeom prst="blockArc">
              <a:avLst>
                <a:gd name="adj1" fmla="val 10800000"/>
                <a:gd name="adj2" fmla="val 21598066"/>
                <a:gd name="adj3" fmla="val 1573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64" name="Freeform: Shape 63">
              <a:extLst>
                <a:ext uri="{FF2B5EF4-FFF2-40B4-BE49-F238E27FC236}">
                  <a16:creationId xmlns:a16="http://schemas.microsoft.com/office/drawing/2014/main" id="{51EA07CB-C48F-465E-8AC0-828FE15DDD15}"/>
                </a:ext>
              </a:extLst>
            </p:cNvPr>
            <p:cNvSpPr/>
            <p:nvPr/>
          </p:nvSpPr>
          <p:spPr>
            <a:xfrm>
              <a:off x="3732458" y="3036850"/>
              <a:ext cx="1757856" cy="878928"/>
            </a:xfrm>
            <a:custGeom>
              <a:avLst/>
              <a:gdLst>
                <a:gd name="connsiteX0" fmla="*/ 1511743 w 3024336"/>
                <a:gd name="connsiteY0" fmla="*/ 0 h 1512168"/>
                <a:gd name="connsiteX1" fmla="*/ 3024336 w 3024336"/>
                <a:gd name="connsiteY1" fmla="*/ 1511317 h 1512168"/>
                <a:gd name="connsiteX2" fmla="*/ 2783148 w 3024336"/>
                <a:gd name="connsiteY2" fmla="*/ 1511453 h 1512168"/>
                <a:gd name="connsiteX3" fmla="*/ 2776622 w 3024336"/>
                <a:gd name="connsiteY3" fmla="*/ 1382214 h 1512168"/>
                <a:gd name="connsiteX4" fmla="*/ 1512168 w 3024336"/>
                <a:gd name="connsiteY4" fmla="*/ 241152 h 1512168"/>
                <a:gd name="connsiteX5" fmla="*/ 241152 w 3024336"/>
                <a:gd name="connsiteY5" fmla="*/ 1512168 h 1512168"/>
                <a:gd name="connsiteX6" fmla="*/ 0 w 3024336"/>
                <a:gd name="connsiteY6" fmla="*/ 1512168 h 1512168"/>
                <a:gd name="connsiteX7" fmla="*/ 1511743 w 3024336"/>
                <a:gd name="connsiteY7" fmla="*/ 0 h 15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4336" h="1512168">
                  <a:moveTo>
                    <a:pt x="1511743" y="0"/>
                  </a:moveTo>
                  <a:cubicBezTo>
                    <a:pt x="2346724" y="-235"/>
                    <a:pt x="3023866" y="676336"/>
                    <a:pt x="3024336" y="1511317"/>
                  </a:cubicBezTo>
                  <a:lnTo>
                    <a:pt x="2783148" y="1511453"/>
                  </a:lnTo>
                  <a:lnTo>
                    <a:pt x="2776622" y="1382214"/>
                  </a:lnTo>
                  <a:cubicBezTo>
                    <a:pt x="2711533" y="741296"/>
                    <a:pt x="2170259" y="241152"/>
                    <a:pt x="1512168" y="241152"/>
                  </a:cubicBezTo>
                  <a:cubicBezTo>
                    <a:pt x="810205" y="241152"/>
                    <a:pt x="241152" y="810205"/>
                    <a:pt x="241152" y="1512168"/>
                  </a:cubicBezTo>
                  <a:lnTo>
                    <a:pt x="0" y="1512168"/>
                  </a:lnTo>
                  <a:cubicBezTo>
                    <a:pt x="0" y="677187"/>
                    <a:pt x="676761" y="235"/>
                    <a:pt x="1511743" y="0"/>
                  </a:cubicBezTo>
                  <a:close/>
                </a:path>
              </a:pathLst>
            </a:custGeom>
            <a:solidFill>
              <a:schemeClr val="bg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grpSp>
      <p:grpSp>
        <p:nvGrpSpPr>
          <p:cNvPr id="23" name="Group 22">
            <a:extLst>
              <a:ext uri="{FF2B5EF4-FFF2-40B4-BE49-F238E27FC236}">
                <a16:creationId xmlns:a16="http://schemas.microsoft.com/office/drawing/2014/main" id="{0E0DE221-362D-4ABB-B450-30279809493C}"/>
              </a:ext>
            </a:extLst>
          </p:cNvPr>
          <p:cNvGrpSpPr/>
          <p:nvPr/>
        </p:nvGrpSpPr>
        <p:grpSpPr>
          <a:xfrm>
            <a:off x="3911593" y="2776120"/>
            <a:ext cx="1320812" cy="1320811"/>
            <a:chOff x="5215458" y="3036850"/>
            <a:chExt cx="1761082" cy="1761081"/>
          </a:xfrm>
        </p:grpSpPr>
        <p:sp>
          <p:nvSpPr>
            <p:cNvPr id="61" name="Block Arc 60">
              <a:extLst>
                <a:ext uri="{FF2B5EF4-FFF2-40B4-BE49-F238E27FC236}">
                  <a16:creationId xmlns:a16="http://schemas.microsoft.com/office/drawing/2014/main" id="{FC2CB8AA-2838-457D-B3D6-1D0A9A5B596B}"/>
                </a:ext>
              </a:extLst>
            </p:cNvPr>
            <p:cNvSpPr/>
            <p:nvPr/>
          </p:nvSpPr>
          <p:spPr>
            <a:xfrm rot="10800000">
              <a:off x="5215458" y="3036850"/>
              <a:ext cx="1761082" cy="1761081"/>
            </a:xfrm>
            <a:prstGeom prst="blockArc">
              <a:avLst>
                <a:gd name="adj1" fmla="val 10800000"/>
                <a:gd name="adj2" fmla="val 21598066"/>
                <a:gd name="adj3" fmla="val 15737"/>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62" name="Freeform: Shape 61">
              <a:extLst>
                <a:ext uri="{FF2B5EF4-FFF2-40B4-BE49-F238E27FC236}">
                  <a16:creationId xmlns:a16="http://schemas.microsoft.com/office/drawing/2014/main" id="{398A5EE0-F46B-4291-B019-F6B602BC1DC0}"/>
                </a:ext>
              </a:extLst>
            </p:cNvPr>
            <p:cNvSpPr/>
            <p:nvPr/>
          </p:nvSpPr>
          <p:spPr>
            <a:xfrm rot="10800000">
              <a:off x="5352816" y="3915778"/>
              <a:ext cx="1477503" cy="738762"/>
            </a:xfrm>
            <a:custGeom>
              <a:avLst/>
              <a:gdLst>
                <a:gd name="connsiteX0" fmla="*/ 1271016 w 2541996"/>
                <a:gd name="connsiteY0" fmla="*/ 0 h 1271016"/>
                <a:gd name="connsiteX1" fmla="*/ 2535470 w 2541996"/>
                <a:gd name="connsiteY1" fmla="*/ 1141062 h 1271016"/>
                <a:gd name="connsiteX2" fmla="*/ 2541996 w 2541996"/>
                <a:gd name="connsiteY2" fmla="*/ 1270301 h 1271016"/>
                <a:gd name="connsiteX3" fmla="*/ 2307244 w 2541996"/>
                <a:gd name="connsiteY3" fmla="*/ 1270433 h 1271016"/>
                <a:gd name="connsiteX4" fmla="*/ 1270725 w 2541996"/>
                <a:gd name="connsiteY4" fmla="*/ 234788 h 1271016"/>
                <a:gd name="connsiteX5" fmla="*/ 234788 w 2541996"/>
                <a:gd name="connsiteY5" fmla="*/ 1271016 h 1271016"/>
                <a:gd name="connsiteX6" fmla="*/ 0 w 2541996"/>
                <a:gd name="connsiteY6" fmla="*/ 1271016 h 1271016"/>
                <a:gd name="connsiteX7" fmla="*/ 1271016 w 2541996"/>
                <a:gd name="connsiteY7" fmla="*/ 0 h 127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1996" h="1271016">
                  <a:moveTo>
                    <a:pt x="1271016" y="0"/>
                  </a:moveTo>
                  <a:cubicBezTo>
                    <a:pt x="1929107" y="0"/>
                    <a:pt x="2470381" y="500144"/>
                    <a:pt x="2535470" y="1141062"/>
                  </a:cubicBezTo>
                  <a:lnTo>
                    <a:pt x="2541996" y="1270301"/>
                  </a:lnTo>
                  <a:lnTo>
                    <a:pt x="2307244" y="1270433"/>
                  </a:lnTo>
                  <a:cubicBezTo>
                    <a:pt x="2306922" y="698254"/>
                    <a:pt x="1842904" y="234627"/>
                    <a:pt x="1270725" y="234788"/>
                  </a:cubicBezTo>
                  <a:cubicBezTo>
                    <a:pt x="698546" y="234949"/>
                    <a:pt x="234788" y="698837"/>
                    <a:pt x="234788" y="1271016"/>
                  </a:cubicBezTo>
                  <a:lnTo>
                    <a:pt x="0" y="1271016"/>
                  </a:lnTo>
                  <a:cubicBezTo>
                    <a:pt x="0" y="569053"/>
                    <a:pt x="569053" y="0"/>
                    <a:pt x="1271016" y="0"/>
                  </a:cubicBezTo>
                  <a:close/>
                </a:path>
              </a:pathLst>
            </a:custGeom>
            <a:solidFill>
              <a:schemeClr val="bg2">
                <a:lumMod val="1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grpSp>
      <p:grpSp>
        <p:nvGrpSpPr>
          <p:cNvPr id="24" name="Group 23">
            <a:extLst>
              <a:ext uri="{FF2B5EF4-FFF2-40B4-BE49-F238E27FC236}">
                <a16:creationId xmlns:a16="http://schemas.microsoft.com/office/drawing/2014/main" id="{4B2E6B33-5444-4116-B5ED-493AC686391B}"/>
              </a:ext>
            </a:extLst>
          </p:cNvPr>
          <p:cNvGrpSpPr/>
          <p:nvPr/>
        </p:nvGrpSpPr>
        <p:grpSpPr>
          <a:xfrm>
            <a:off x="5023343" y="2776120"/>
            <a:ext cx="1321150" cy="1320811"/>
            <a:chOff x="6697786" y="3036850"/>
            <a:chExt cx="1761532" cy="1761081"/>
          </a:xfrm>
        </p:grpSpPr>
        <p:sp>
          <p:nvSpPr>
            <p:cNvPr id="59" name="Block Arc 58">
              <a:extLst>
                <a:ext uri="{FF2B5EF4-FFF2-40B4-BE49-F238E27FC236}">
                  <a16:creationId xmlns:a16="http://schemas.microsoft.com/office/drawing/2014/main" id="{43CC9508-CEBD-4220-B8BE-02FA23FDA327}"/>
                </a:ext>
              </a:extLst>
            </p:cNvPr>
            <p:cNvSpPr/>
            <p:nvPr/>
          </p:nvSpPr>
          <p:spPr>
            <a:xfrm>
              <a:off x="6698236" y="3036850"/>
              <a:ext cx="1761082" cy="1761081"/>
            </a:xfrm>
            <a:prstGeom prst="blockArc">
              <a:avLst>
                <a:gd name="adj1" fmla="val 10800000"/>
                <a:gd name="adj2" fmla="val 21598066"/>
                <a:gd name="adj3" fmla="val 1573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60" name="Freeform: Shape 59">
              <a:extLst>
                <a:ext uri="{FF2B5EF4-FFF2-40B4-BE49-F238E27FC236}">
                  <a16:creationId xmlns:a16="http://schemas.microsoft.com/office/drawing/2014/main" id="{3D535998-34E3-4A2B-9AC4-8587EB0F5A71}"/>
                </a:ext>
              </a:extLst>
            </p:cNvPr>
            <p:cNvSpPr/>
            <p:nvPr/>
          </p:nvSpPr>
          <p:spPr>
            <a:xfrm>
              <a:off x="6697786" y="3036850"/>
              <a:ext cx="1757856" cy="878928"/>
            </a:xfrm>
            <a:custGeom>
              <a:avLst/>
              <a:gdLst>
                <a:gd name="connsiteX0" fmla="*/ 1511743 w 3024336"/>
                <a:gd name="connsiteY0" fmla="*/ 0 h 1512168"/>
                <a:gd name="connsiteX1" fmla="*/ 3024336 w 3024336"/>
                <a:gd name="connsiteY1" fmla="*/ 1511317 h 1512168"/>
                <a:gd name="connsiteX2" fmla="*/ 2783148 w 3024336"/>
                <a:gd name="connsiteY2" fmla="*/ 1511453 h 1512168"/>
                <a:gd name="connsiteX3" fmla="*/ 2776622 w 3024336"/>
                <a:gd name="connsiteY3" fmla="*/ 1382214 h 1512168"/>
                <a:gd name="connsiteX4" fmla="*/ 1512168 w 3024336"/>
                <a:gd name="connsiteY4" fmla="*/ 241152 h 1512168"/>
                <a:gd name="connsiteX5" fmla="*/ 241152 w 3024336"/>
                <a:gd name="connsiteY5" fmla="*/ 1512168 h 1512168"/>
                <a:gd name="connsiteX6" fmla="*/ 0 w 3024336"/>
                <a:gd name="connsiteY6" fmla="*/ 1512168 h 1512168"/>
                <a:gd name="connsiteX7" fmla="*/ 1511743 w 3024336"/>
                <a:gd name="connsiteY7" fmla="*/ 0 h 15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4336" h="1512168">
                  <a:moveTo>
                    <a:pt x="1511743" y="0"/>
                  </a:moveTo>
                  <a:cubicBezTo>
                    <a:pt x="2346724" y="-235"/>
                    <a:pt x="3023866" y="676336"/>
                    <a:pt x="3024336" y="1511317"/>
                  </a:cubicBezTo>
                  <a:lnTo>
                    <a:pt x="2783148" y="1511453"/>
                  </a:lnTo>
                  <a:lnTo>
                    <a:pt x="2776622" y="1382214"/>
                  </a:lnTo>
                  <a:cubicBezTo>
                    <a:pt x="2711533" y="741296"/>
                    <a:pt x="2170259" y="241152"/>
                    <a:pt x="1512168" y="241152"/>
                  </a:cubicBezTo>
                  <a:cubicBezTo>
                    <a:pt x="810205" y="241152"/>
                    <a:pt x="241152" y="810205"/>
                    <a:pt x="241152" y="1512168"/>
                  </a:cubicBezTo>
                  <a:lnTo>
                    <a:pt x="0" y="1512168"/>
                  </a:lnTo>
                  <a:cubicBezTo>
                    <a:pt x="0" y="677187"/>
                    <a:pt x="676761" y="235"/>
                    <a:pt x="1511743" y="0"/>
                  </a:cubicBezTo>
                  <a:close/>
                </a:path>
              </a:pathLst>
            </a:custGeom>
            <a:solidFill>
              <a:schemeClr val="bg2">
                <a:lumMod val="1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grpSp>
      <p:grpSp>
        <p:nvGrpSpPr>
          <p:cNvPr id="25" name="Group 24">
            <a:extLst>
              <a:ext uri="{FF2B5EF4-FFF2-40B4-BE49-F238E27FC236}">
                <a16:creationId xmlns:a16="http://schemas.microsoft.com/office/drawing/2014/main" id="{EDFBD720-5770-44F6-AA11-B74B482FBA2E}"/>
              </a:ext>
            </a:extLst>
          </p:cNvPr>
          <p:cNvGrpSpPr/>
          <p:nvPr/>
        </p:nvGrpSpPr>
        <p:grpSpPr>
          <a:xfrm>
            <a:off x="6135760" y="2776120"/>
            <a:ext cx="1320812" cy="1320811"/>
            <a:chOff x="8181014" y="3036850"/>
            <a:chExt cx="1761082" cy="1761081"/>
          </a:xfrm>
        </p:grpSpPr>
        <p:sp>
          <p:nvSpPr>
            <p:cNvPr id="57" name="Block Arc 56">
              <a:extLst>
                <a:ext uri="{FF2B5EF4-FFF2-40B4-BE49-F238E27FC236}">
                  <a16:creationId xmlns:a16="http://schemas.microsoft.com/office/drawing/2014/main" id="{29B4DD4F-794B-4811-BDA9-0D5BE82BEB8F}"/>
                </a:ext>
              </a:extLst>
            </p:cNvPr>
            <p:cNvSpPr/>
            <p:nvPr/>
          </p:nvSpPr>
          <p:spPr>
            <a:xfrm rot="10800000">
              <a:off x="8181014" y="3036850"/>
              <a:ext cx="1761082" cy="1761081"/>
            </a:xfrm>
            <a:prstGeom prst="blockArc">
              <a:avLst>
                <a:gd name="adj1" fmla="val 10800000"/>
                <a:gd name="adj2" fmla="val 21598066"/>
                <a:gd name="adj3" fmla="val 1573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58" name="Freeform: Shape 57">
              <a:extLst>
                <a:ext uri="{FF2B5EF4-FFF2-40B4-BE49-F238E27FC236}">
                  <a16:creationId xmlns:a16="http://schemas.microsoft.com/office/drawing/2014/main" id="{C0B1BB36-B892-4515-A3E2-A627C2FBB4E7}"/>
                </a:ext>
              </a:extLst>
            </p:cNvPr>
            <p:cNvSpPr/>
            <p:nvPr/>
          </p:nvSpPr>
          <p:spPr>
            <a:xfrm rot="10800000">
              <a:off x="8318144" y="3915778"/>
              <a:ext cx="1477503" cy="738762"/>
            </a:xfrm>
            <a:custGeom>
              <a:avLst/>
              <a:gdLst>
                <a:gd name="connsiteX0" fmla="*/ 1271016 w 2541996"/>
                <a:gd name="connsiteY0" fmla="*/ 0 h 1271016"/>
                <a:gd name="connsiteX1" fmla="*/ 2535470 w 2541996"/>
                <a:gd name="connsiteY1" fmla="*/ 1141062 h 1271016"/>
                <a:gd name="connsiteX2" fmla="*/ 2541996 w 2541996"/>
                <a:gd name="connsiteY2" fmla="*/ 1270301 h 1271016"/>
                <a:gd name="connsiteX3" fmla="*/ 2307244 w 2541996"/>
                <a:gd name="connsiteY3" fmla="*/ 1270433 h 1271016"/>
                <a:gd name="connsiteX4" fmla="*/ 1270725 w 2541996"/>
                <a:gd name="connsiteY4" fmla="*/ 234788 h 1271016"/>
                <a:gd name="connsiteX5" fmla="*/ 234788 w 2541996"/>
                <a:gd name="connsiteY5" fmla="*/ 1271016 h 1271016"/>
                <a:gd name="connsiteX6" fmla="*/ 0 w 2541996"/>
                <a:gd name="connsiteY6" fmla="*/ 1271016 h 1271016"/>
                <a:gd name="connsiteX7" fmla="*/ 1271016 w 2541996"/>
                <a:gd name="connsiteY7" fmla="*/ 0 h 127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1996" h="1271016">
                  <a:moveTo>
                    <a:pt x="1271016" y="0"/>
                  </a:moveTo>
                  <a:cubicBezTo>
                    <a:pt x="1929107" y="0"/>
                    <a:pt x="2470381" y="500144"/>
                    <a:pt x="2535470" y="1141062"/>
                  </a:cubicBezTo>
                  <a:lnTo>
                    <a:pt x="2541996" y="1270301"/>
                  </a:lnTo>
                  <a:lnTo>
                    <a:pt x="2307244" y="1270433"/>
                  </a:lnTo>
                  <a:cubicBezTo>
                    <a:pt x="2306922" y="698254"/>
                    <a:pt x="1842904" y="234627"/>
                    <a:pt x="1270725" y="234788"/>
                  </a:cubicBezTo>
                  <a:cubicBezTo>
                    <a:pt x="698546" y="234949"/>
                    <a:pt x="234788" y="698837"/>
                    <a:pt x="234788" y="1271016"/>
                  </a:cubicBezTo>
                  <a:lnTo>
                    <a:pt x="0" y="1271016"/>
                  </a:lnTo>
                  <a:cubicBezTo>
                    <a:pt x="0" y="569053"/>
                    <a:pt x="569053" y="0"/>
                    <a:pt x="1271016" y="0"/>
                  </a:cubicBezTo>
                  <a:close/>
                </a:path>
              </a:pathLst>
            </a:custGeom>
            <a:solidFill>
              <a:schemeClr val="bg2">
                <a:lumMod val="1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grpSp>
      <p:grpSp>
        <p:nvGrpSpPr>
          <p:cNvPr id="26" name="Group 25">
            <a:extLst>
              <a:ext uri="{FF2B5EF4-FFF2-40B4-BE49-F238E27FC236}">
                <a16:creationId xmlns:a16="http://schemas.microsoft.com/office/drawing/2014/main" id="{662A3F91-CA39-4046-9655-A70D9F129D02}"/>
              </a:ext>
            </a:extLst>
          </p:cNvPr>
          <p:cNvGrpSpPr/>
          <p:nvPr/>
        </p:nvGrpSpPr>
        <p:grpSpPr>
          <a:xfrm>
            <a:off x="7247566" y="2776120"/>
            <a:ext cx="1321091" cy="1320811"/>
            <a:chOff x="9663422" y="3036850"/>
            <a:chExt cx="1761454" cy="1761081"/>
          </a:xfrm>
          <a:solidFill>
            <a:schemeClr val="accent3">
              <a:lumMod val="50000"/>
            </a:schemeClr>
          </a:solidFill>
        </p:grpSpPr>
        <p:sp>
          <p:nvSpPr>
            <p:cNvPr id="55" name="Block Arc 54">
              <a:extLst>
                <a:ext uri="{FF2B5EF4-FFF2-40B4-BE49-F238E27FC236}">
                  <a16:creationId xmlns:a16="http://schemas.microsoft.com/office/drawing/2014/main" id="{F9162ACF-ABA6-4039-9C28-E7307B5A61CB}"/>
                </a:ext>
              </a:extLst>
            </p:cNvPr>
            <p:cNvSpPr/>
            <p:nvPr/>
          </p:nvSpPr>
          <p:spPr>
            <a:xfrm>
              <a:off x="9663794" y="3036850"/>
              <a:ext cx="1761082" cy="1761081"/>
            </a:xfrm>
            <a:prstGeom prst="blockArc">
              <a:avLst>
                <a:gd name="adj1" fmla="val 10800000"/>
                <a:gd name="adj2" fmla="val 21598066"/>
                <a:gd name="adj3" fmla="val 15737"/>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56" name="Freeform: Shape 55">
              <a:extLst>
                <a:ext uri="{FF2B5EF4-FFF2-40B4-BE49-F238E27FC236}">
                  <a16:creationId xmlns:a16="http://schemas.microsoft.com/office/drawing/2014/main" id="{47A9BA26-CE46-4F9D-8834-2AACE7CFDE32}"/>
                </a:ext>
              </a:extLst>
            </p:cNvPr>
            <p:cNvSpPr/>
            <p:nvPr/>
          </p:nvSpPr>
          <p:spPr>
            <a:xfrm>
              <a:off x="9663422" y="3036850"/>
              <a:ext cx="1757856" cy="878928"/>
            </a:xfrm>
            <a:custGeom>
              <a:avLst/>
              <a:gdLst>
                <a:gd name="connsiteX0" fmla="*/ 1511743 w 3024336"/>
                <a:gd name="connsiteY0" fmla="*/ 0 h 1512168"/>
                <a:gd name="connsiteX1" fmla="*/ 3024336 w 3024336"/>
                <a:gd name="connsiteY1" fmla="*/ 1511317 h 1512168"/>
                <a:gd name="connsiteX2" fmla="*/ 2783148 w 3024336"/>
                <a:gd name="connsiteY2" fmla="*/ 1511453 h 1512168"/>
                <a:gd name="connsiteX3" fmla="*/ 2776622 w 3024336"/>
                <a:gd name="connsiteY3" fmla="*/ 1382214 h 1512168"/>
                <a:gd name="connsiteX4" fmla="*/ 1512168 w 3024336"/>
                <a:gd name="connsiteY4" fmla="*/ 241152 h 1512168"/>
                <a:gd name="connsiteX5" fmla="*/ 241152 w 3024336"/>
                <a:gd name="connsiteY5" fmla="*/ 1512168 h 1512168"/>
                <a:gd name="connsiteX6" fmla="*/ 0 w 3024336"/>
                <a:gd name="connsiteY6" fmla="*/ 1512168 h 1512168"/>
                <a:gd name="connsiteX7" fmla="*/ 1511743 w 3024336"/>
                <a:gd name="connsiteY7" fmla="*/ 0 h 15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4336" h="1512168">
                  <a:moveTo>
                    <a:pt x="1511743" y="0"/>
                  </a:moveTo>
                  <a:cubicBezTo>
                    <a:pt x="2346724" y="-235"/>
                    <a:pt x="3023866" y="676336"/>
                    <a:pt x="3024336" y="1511317"/>
                  </a:cubicBezTo>
                  <a:lnTo>
                    <a:pt x="2783148" y="1511453"/>
                  </a:lnTo>
                  <a:lnTo>
                    <a:pt x="2776622" y="1382214"/>
                  </a:lnTo>
                  <a:cubicBezTo>
                    <a:pt x="2711533" y="741296"/>
                    <a:pt x="2170259" y="241152"/>
                    <a:pt x="1512168" y="241152"/>
                  </a:cubicBezTo>
                  <a:cubicBezTo>
                    <a:pt x="810205" y="241152"/>
                    <a:pt x="241152" y="810205"/>
                    <a:pt x="241152" y="1512168"/>
                  </a:cubicBezTo>
                  <a:lnTo>
                    <a:pt x="0" y="1512168"/>
                  </a:lnTo>
                  <a:cubicBezTo>
                    <a:pt x="0" y="677187"/>
                    <a:pt x="676761" y="235"/>
                    <a:pt x="15117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solidFill>
                  <a:schemeClr val="tx1"/>
                </a:solidFill>
              </a:endParaRPr>
            </a:p>
          </p:txBody>
        </p:sp>
      </p:grpSp>
      <p:sp>
        <p:nvSpPr>
          <p:cNvPr id="27" name="Oval 26">
            <a:extLst>
              <a:ext uri="{FF2B5EF4-FFF2-40B4-BE49-F238E27FC236}">
                <a16:creationId xmlns:a16="http://schemas.microsoft.com/office/drawing/2014/main" id="{825D79F2-8B7B-47D2-BF1A-8ABA94B1FA3F}"/>
              </a:ext>
            </a:extLst>
          </p:cNvPr>
          <p:cNvSpPr/>
          <p:nvPr/>
        </p:nvSpPr>
        <p:spPr>
          <a:xfrm>
            <a:off x="1098589" y="2633850"/>
            <a:ext cx="274320" cy="274320"/>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1500" b="1">
                <a:solidFill>
                  <a:schemeClr val="bg1"/>
                </a:solidFill>
              </a:rPr>
              <a:t>1</a:t>
            </a:r>
          </a:p>
        </p:txBody>
      </p:sp>
      <p:sp>
        <p:nvSpPr>
          <p:cNvPr id="28" name="Oval 27">
            <a:extLst>
              <a:ext uri="{FF2B5EF4-FFF2-40B4-BE49-F238E27FC236}">
                <a16:creationId xmlns:a16="http://schemas.microsoft.com/office/drawing/2014/main" id="{4D6458F7-8960-4FE4-AC9F-5F0D2AE0B9F0}"/>
              </a:ext>
            </a:extLst>
          </p:cNvPr>
          <p:cNvSpPr/>
          <p:nvPr/>
        </p:nvSpPr>
        <p:spPr>
          <a:xfrm>
            <a:off x="3322700" y="2633850"/>
            <a:ext cx="274320" cy="274320"/>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1500" b="1">
                <a:solidFill>
                  <a:schemeClr val="bg1"/>
                </a:solidFill>
              </a:rPr>
              <a:t>3</a:t>
            </a:r>
          </a:p>
        </p:txBody>
      </p:sp>
      <p:sp>
        <p:nvSpPr>
          <p:cNvPr id="29" name="Oval 28">
            <a:extLst>
              <a:ext uri="{FF2B5EF4-FFF2-40B4-BE49-F238E27FC236}">
                <a16:creationId xmlns:a16="http://schemas.microsoft.com/office/drawing/2014/main" id="{0C0F2FA1-8C5A-431E-ACEE-FD3107BD717E}"/>
              </a:ext>
            </a:extLst>
          </p:cNvPr>
          <p:cNvSpPr/>
          <p:nvPr/>
        </p:nvSpPr>
        <p:spPr>
          <a:xfrm>
            <a:off x="2210645" y="3983272"/>
            <a:ext cx="274320" cy="274320"/>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1500" b="1">
                <a:solidFill>
                  <a:schemeClr val="accent3">
                    <a:lumMod val="50000"/>
                  </a:schemeClr>
                </a:solidFill>
              </a:rPr>
              <a:t>2</a:t>
            </a:r>
          </a:p>
        </p:txBody>
      </p:sp>
      <p:sp>
        <p:nvSpPr>
          <p:cNvPr id="30" name="Oval 29">
            <a:extLst>
              <a:ext uri="{FF2B5EF4-FFF2-40B4-BE49-F238E27FC236}">
                <a16:creationId xmlns:a16="http://schemas.microsoft.com/office/drawing/2014/main" id="{1BD4ED4D-E73A-4BC4-B7AB-5F6287D04FAC}"/>
              </a:ext>
            </a:extLst>
          </p:cNvPr>
          <p:cNvSpPr/>
          <p:nvPr/>
        </p:nvSpPr>
        <p:spPr>
          <a:xfrm>
            <a:off x="4434756" y="3983272"/>
            <a:ext cx="274320" cy="274320"/>
          </a:xfrm>
          <a:prstGeom prst="ellipse">
            <a:avLst/>
          </a:prstGeom>
          <a:solidFill>
            <a:schemeClr val="bg2">
              <a:lumMod val="6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1500" b="1">
                <a:solidFill>
                  <a:schemeClr val="bg1"/>
                </a:solidFill>
              </a:rPr>
              <a:t>4</a:t>
            </a:r>
          </a:p>
        </p:txBody>
      </p:sp>
      <p:sp>
        <p:nvSpPr>
          <p:cNvPr id="31" name="Oval 30">
            <a:extLst>
              <a:ext uri="{FF2B5EF4-FFF2-40B4-BE49-F238E27FC236}">
                <a16:creationId xmlns:a16="http://schemas.microsoft.com/office/drawing/2014/main" id="{9759BB99-DC9E-4ED4-AC22-83A4F99C345D}"/>
              </a:ext>
            </a:extLst>
          </p:cNvPr>
          <p:cNvSpPr/>
          <p:nvPr/>
        </p:nvSpPr>
        <p:spPr>
          <a:xfrm>
            <a:off x="5546812" y="2633850"/>
            <a:ext cx="274320" cy="274320"/>
          </a:xfrm>
          <a:prstGeom prst="ellipse">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1500" b="1">
                <a:solidFill>
                  <a:schemeClr val="bg1"/>
                </a:solidFill>
              </a:rPr>
              <a:t>5</a:t>
            </a:r>
          </a:p>
        </p:txBody>
      </p:sp>
      <p:sp>
        <p:nvSpPr>
          <p:cNvPr id="32" name="Oval 31">
            <a:extLst>
              <a:ext uri="{FF2B5EF4-FFF2-40B4-BE49-F238E27FC236}">
                <a16:creationId xmlns:a16="http://schemas.microsoft.com/office/drawing/2014/main" id="{A4CCD3A6-E7A2-4DDC-A41D-BDDCBFB6934D}"/>
              </a:ext>
            </a:extLst>
          </p:cNvPr>
          <p:cNvSpPr/>
          <p:nvPr/>
        </p:nvSpPr>
        <p:spPr>
          <a:xfrm>
            <a:off x="6658868" y="3983272"/>
            <a:ext cx="274320" cy="274320"/>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1500" b="1">
                <a:solidFill>
                  <a:schemeClr val="bg1"/>
                </a:solidFill>
              </a:rPr>
              <a:t>6</a:t>
            </a:r>
          </a:p>
        </p:txBody>
      </p:sp>
      <p:sp>
        <p:nvSpPr>
          <p:cNvPr id="33" name="Oval 32">
            <a:extLst>
              <a:ext uri="{FF2B5EF4-FFF2-40B4-BE49-F238E27FC236}">
                <a16:creationId xmlns:a16="http://schemas.microsoft.com/office/drawing/2014/main" id="{9376C1C5-B342-429C-A686-F8C92C8AF208}"/>
              </a:ext>
            </a:extLst>
          </p:cNvPr>
          <p:cNvSpPr/>
          <p:nvPr/>
        </p:nvSpPr>
        <p:spPr>
          <a:xfrm>
            <a:off x="7770921" y="2633850"/>
            <a:ext cx="274320" cy="274320"/>
          </a:xfrm>
          <a:prstGeom prst="ellipse">
            <a:avLst/>
          </a:prstGeom>
          <a:solidFill>
            <a:schemeClr val="accent6">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1500" b="1">
                <a:solidFill>
                  <a:schemeClr val="bg1"/>
                </a:solidFill>
              </a:rPr>
              <a:t>7</a:t>
            </a:r>
          </a:p>
        </p:txBody>
      </p:sp>
      <p:grpSp>
        <p:nvGrpSpPr>
          <p:cNvPr id="34" name="Group 33">
            <a:extLst>
              <a:ext uri="{FF2B5EF4-FFF2-40B4-BE49-F238E27FC236}">
                <a16:creationId xmlns:a16="http://schemas.microsoft.com/office/drawing/2014/main" id="{5958CE01-537E-436B-803E-1B8B2BFD6CC0}"/>
              </a:ext>
            </a:extLst>
          </p:cNvPr>
          <p:cNvGrpSpPr/>
          <p:nvPr/>
        </p:nvGrpSpPr>
        <p:grpSpPr>
          <a:xfrm>
            <a:off x="570933" y="880846"/>
            <a:ext cx="1696811" cy="1107994"/>
            <a:chOff x="2036234" y="4993678"/>
            <a:chExt cx="3026335" cy="1477327"/>
          </a:xfrm>
        </p:grpSpPr>
        <p:sp>
          <p:nvSpPr>
            <p:cNvPr id="53" name="Rectangle 52">
              <a:extLst>
                <a:ext uri="{FF2B5EF4-FFF2-40B4-BE49-F238E27FC236}">
                  <a16:creationId xmlns:a16="http://schemas.microsoft.com/office/drawing/2014/main" id="{3B196D95-B6AA-4B04-BC0D-BE4685D81A79}"/>
                </a:ext>
              </a:extLst>
            </p:cNvPr>
            <p:cNvSpPr/>
            <p:nvPr/>
          </p:nvSpPr>
          <p:spPr>
            <a:xfrm>
              <a:off x="2181243" y="5486119"/>
              <a:ext cx="2736304" cy="984886"/>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cs-CZ" sz="1050" dirty="0"/>
                <a:t>Důvody pro kodex</a:t>
              </a:r>
            </a:p>
            <a:p>
              <a:pPr marL="171450" indent="-171450">
                <a:buFont typeface="Arial" panose="020B0604020202020204" pitchFamily="34" charset="0"/>
                <a:buChar char="•"/>
              </a:pPr>
              <a:r>
                <a:rPr lang="cs-CZ" sz="1050" dirty="0"/>
                <a:t>Na koho se kodex vztahuje</a:t>
              </a:r>
            </a:p>
            <a:p>
              <a:pPr marL="171450" indent="-171450">
                <a:buFont typeface="Arial" panose="020B0604020202020204" pitchFamily="34" charset="0"/>
                <a:buChar char="•"/>
              </a:pPr>
              <a:r>
                <a:rPr lang="cs-CZ" sz="1050" dirty="0"/>
                <a:t>Krédo společnosti</a:t>
              </a:r>
            </a:p>
          </p:txBody>
        </p:sp>
        <p:sp>
          <p:nvSpPr>
            <p:cNvPr id="54" name="TextBox 85">
              <a:extLst>
                <a:ext uri="{FF2B5EF4-FFF2-40B4-BE49-F238E27FC236}">
                  <a16:creationId xmlns:a16="http://schemas.microsoft.com/office/drawing/2014/main" id="{CD64302B-9A34-4F19-A74C-FA1AA42DF9AA}"/>
                </a:ext>
              </a:extLst>
            </p:cNvPr>
            <p:cNvSpPr txBox="1"/>
            <p:nvPr/>
          </p:nvSpPr>
          <p:spPr>
            <a:xfrm>
              <a:off x="2036234" y="4993678"/>
              <a:ext cx="3026335" cy="492443"/>
            </a:xfrm>
            <a:prstGeom prst="rect">
              <a:avLst/>
            </a:prstGeom>
            <a:noFill/>
          </p:spPr>
          <p:txBody>
            <a:bodyPr wrap="none" rtlCol="0" anchor="b">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cs-CZ" b="1" cap="all" dirty="0">
                  <a:solidFill>
                    <a:schemeClr val="accent4"/>
                  </a:solidFill>
                </a:rPr>
                <a:t>Úvod</a:t>
              </a:r>
            </a:p>
          </p:txBody>
        </p:sp>
      </p:grpSp>
      <p:grpSp>
        <p:nvGrpSpPr>
          <p:cNvPr id="35" name="Group 34">
            <a:extLst>
              <a:ext uri="{FF2B5EF4-FFF2-40B4-BE49-F238E27FC236}">
                <a16:creationId xmlns:a16="http://schemas.microsoft.com/office/drawing/2014/main" id="{756FEC20-2BCB-4E83-866B-A0AA51D953CB}"/>
              </a:ext>
            </a:extLst>
          </p:cNvPr>
          <p:cNvGrpSpPr/>
          <p:nvPr/>
        </p:nvGrpSpPr>
        <p:grpSpPr>
          <a:xfrm>
            <a:off x="611560" y="4338969"/>
            <a:ext cx="3118626" cy="1754327"/>
            <a:chOff x="675595" y="4993675"/>
            <a:chExt cx="5562206" cy="2339104"/>
          </a:xfrm>
        </p:grpSpPr>
        <p:sp>
          <p:nvSpPr>
            <p:cNvPr id="51" name="Rectangle 50">
              <a:extLst>
                <a:ext uri="{FF2B5EF4-FFF2-40B4-BE49-F238E27FC236}">
                  <a16:creationId xmlns:a16="http://schemas.microsoft.com/office/drawing/2014/main" id="{A20B878D-37DF-4F57-8F40-488C27DF807D}"/>
                </a:ext>
              </a:extLst>
            </p:cNvPr>
            <p:cNvSpPr/>
            <p:nvPr/>
          </p:nvSpPr>
          <p:spPr>
            <a:xfrm>
              <a:off x="2181243" y="5486118"/>
              <a:ext cx="2736304" cy="1846661"/>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cs-CZ" sz="1050" dirty="0"/>
                <a:t>Dělejte to, co je správné</a:t>
              </a:r>
            </a:p>
            <a:p>
              <a:pPr marL="171450" indent="-171450">
                <a:buFont typeface="Arial" panose="020B0604020202020204" pitchFamily="34" charset="0"/>
                <a:buChar char="•"/>
              </a:pPr>
              <a:r>
                <a:rPr lang="cs-CZ" sz="1050" dirty="0"/>
                <a:t>Ozvěte se a jednejte</a:t>
              </a:r>
            </a:p>
            <a:p>
              <a:pPr marL="171450" indent="-171450">
                <a:buFont typeface="Arial" panose="020B0604020202020204" pitchFamily="34" charset="0"/>
                <a:buChar char="•"/>
              </a:pPr>
              <a:r>
                <a:rPr lang="cs-CZ" sz="1050" dirty="0"/>
                <a:t>Odpovědnost</a:t>
              </a:r>
            </a:p>
            <a:p>
              <a:pPr marL="171450" indent="-171450">
                <a:buFont typeface="Arial" panose="020B0604020202020204" pitchFamily="34" charset="0"/>
                <a:buChar char="•"/>
              </a:pPr>
              <a:r>
                <a:rPr lang="cs-CZ" sz="1050" dirty="0"/>
                <a:t>Odveta</a:t>
              </a:r>
            </a:p>
            <a:p>
              <a:pPr marL="171450" indent="-171450">
                <a:buFont typeface="Arial" panose="020B0604020202020204" pitchFamily="34" charset="0"/>
                <a:buChar char="•"/>
              </a:pPr>
              <a:r>
                <a:rPr lang="cs-CZ" sz="1050" dirty="0"/>
                <a:t>Hlášení</a:t>
              </a:r>
            </a:p>
            <a:p>
              <a:pPr marL="171450" indent="-171450">
                <a:buFont typeface="Arial" panose="020B0604020202020204" pitchFamily="34" charset="0"/>
                <a:buChar char="•"/>
              </a:pPr>
              <a:r>
                <a:rPr lang="cs-CZ" sz="1050" dirty="0"/>
                <a:t>Vyšetřování</a:t>
              </a:r>
            </a:p>
            <a:p>
              <a:pPr marL="171450" indent="-171450">
                <a:buFont typeface="Arial" panose="020B0604020202020204" pitchFamily="34" charset="0"/>
                <a:buChar char="•"/>
              </a:pPr>
              <a:r>
                <a:rPr lang="cs-CZ" sz="1050" dirty="0"/>
                <a:t>Falešná obvinění</a:t>
              </a:r>
            </a:p>
          </p:txBody>
        </p:sp>
        <p:sp>
          <p:nvSpPr>
            <p:cNvPr id="52" name="TextBox 88">
              <a:extLst>
                <a:ext uri="{FF2B5EF4-FFF2-40B4-BE49-F238E27FC236}">
                  <a16:creationId xmlns:a16="http://schemas.microsoft.com/office/drawing/2014/main" id="{574878CE-5EEB-4FC7-8EF4-B788C9724943}"/>
                </a:ext>
              </a:extLst>
            </p:cNvPr>
            <p:cNvSpPr txBox="1"/>
            <p:nvPr/>
          </p:nvSpPr>
          <p:spPr>
            <a:xfrm>
              <a:off x="675595" y="4993675"/>
              <a:ext cx="5562206" cy="492443"/>
            </a:xfrm>
            <a:prstGeom prst="rect">
              <a:avLst/>
            </a:prstGeom>
            <a:noFill/>
          </p:spPr>
          <p:txBody>
            <a:bodyPr wrap="square" rtlCol="0" anchor="b">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cs-CZ" b="1" cap="all">
                  <a:solidFill>
                    <a:schemeClr val="accent3"/>
                  </a:solidFill>
                </a:rPr>
                <a:t>ETIKA</a:t>
              </a:r>
            </a:p>
          </p:txBody>
        </p:sp>
      </p:grpSp>
      <p:grpSp>
        <p:nvGrpSpPr>
          <p:cNvPr id="36" name="Group 35">
            <a:extLst>
              <a:ext uri="{FF2B5EF4-FFF2-40B4-BE49-F238E27FC236}">
                <a16:creationId xmlns:a16="http://schemas.microsoft.com/office/drawing/2014/main" id="{377ED6EF-1F7E-4B86-B394-116220468297}"/>
              </a:ext>
            </a:extLst>
          </p:cNvPr>
          <p:cNvGrpSpPr/>
          <p:nvPr/>
        </p:nvGrpSpPr>
        <p:grpSpPr>
          <a:xfrm>
            <a:off x="2195736" y="863279"/>
            <a:ext cx="2219390" cy="1269577"/>
            <a:chOff x="1570216" y="4993676"/>
            <a:chExt cx="3958376" cy="1692771"/>
          </a:xfrm>
        </p:grpSpPr>
        <p:sp>
          <p:nvSpPr>
            <p:cNvPr id="49" name="Rectangle 48">
              <a:extLst>
                <a:ext uri="{FF2B5EF4-FFF2-40B4-BE49-F238E27FC236}">
                  <a16:creationId xmlns:a16="http://schemas.microsoft.com/office/drawing/2014/main" id="{C3E09947-AB51-408D-B1D0-B631C7A319B5}"/>
                </a:ext>
              </a:extLst>
            </p:cNvPr>
            <p:cNvSpPr/>
            <p:nvPr/>
          </p:nvSpPr>
          <p:spPr>
            <a:xfrm>
              <a:off x="2181243" y="5486118"/>
              <a:ext cx="2736304" cy="1200329"/>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cs-CZ" sz="1050" dirty="0"/>
                <a:t>Používání našeho majetku</a:t>
              </a:r>
            </a:p>
            <a:p>
              <a:pPr marL="171450" indent="-171450">
                <a:buFont typeface="Arial" panose="020B0604020202020204" pitchFamily="34" charset="0"/>
                <a:buChar char="•"/>
              </a:pPr>
              <a:r>
                <a:rPr lang="cs-CZ" sz="1050" dirty="0"/>
                <a:t>Chraňte náš majetek</a:t>
              </a:r>
            </a:p>
            <a:p>
              <a:pPr marL="171450" indent="-171450" algn="just">
                <a:buFont typeface="Arial" panose="020B0604020202020204" pitchFamily="34" charset="0"/>
                <a:buChar char="•"/>
              </a:pPr>
              <a:r>
                <a:rPr lang="cs-CZ" sz="1050" dirty="0"/>
                <a:t>Červené vlajky</a:t>
              </a:r>
            </a:p>
            <a:p>
              <a:pPr marL="171450" indent="-171450">
                <a:buFont typeface="Arial" panose="020B0604020202020204" pitchFamily="34" charset="0"/>
                <a:buChar char="•"/>
              </a:pPr>
              <a:r>
                <a:rPr lang="cs-CZ" sz="1050" dirty="0"/>
                <a:t>Střet zájmů</a:t>
              </a:r>
            </a:p>
          </p:txBody>
        </p:sp>
        <p:sp>
          <p:nvSpPr>
            <p:cNvPr id="50" name="TextBox 91">
              <a:extLst>
                <a:ext uri="{FF2B5EF4-FFF2-40B4-BE49-F238E27FC236}">
                  <a16:creationId xmlns:a16="http://schemas.microsoft.com/office/drawing/2014/main" id="{7E59D336-DFCF-47B9-9805-31E03ACCA4DE}"/>
                </a:ext>
              </a:extLst>
            </p:cNvPr>
            <p:cNvSpPr txBox="1"/>
            <p:nvPr/>
          </p:nvSpPr>
          <p:spPr>
            <a:xfrm>
              <a:off x="1570216" y="4993676"/>
              <a:ext cx="3958376" cy="492443"/>
            </a:xfrm>
            <a:prstGeom prst="rect">
              <a:avLst/>
            </a:prstGeom>
            <a:noFill/>
          </p:spPr>
          <p:txBody>
            <a:bodyPr wrap="none" rtlCol="0" anchor="b">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cs-CZ" b="1" cap="all" dirty="0">
                  <a:solidFill>
                    <a:schemeClr val="accent5"/>
                  </a:solidFill>
                </a:rPr>
                <a:t>INTEGRITA PRO APAG</a:t>
              </a:r>
            </a:p>
          </p:txBody>
        </p:sp>
      </p:grpSp>
      <p:grpSp>
        <p:nvGrpSpPr>
          <p:cNvPr id="37" name="Group 36">
            <a:extLst>
              <a:ext uri="{FF2B5EF4-FFF2-40B4-BE49-F238E27FC236}">
                <a16:creationId xmlns:a16="http://schemas.microsoft.com/office/drawing/2014/main" id="{0494B19C-36C3-4262-A654-BD619E22AE99}"/>
              </a:ext>
            </a:extLst>
          </p:cNvPr>
          <p:cNvGrpSpPr/>
          <p:nvPr/>
        </p:nvGrpSpPr>
        <p:grpSpPr>
          <a:xfrm>
            <a:off x="4453164" y="562821"/>
            <a:ext cx="2783132" cy="2362123"/>
            <a:chOff x="750812" y="4624345"/>
            <a:chExt cx="5248099" cy="3149500"/>
          </a:xfrm>
        </p:grpSpPr>
        <p:sp>
          <p:nvSpPr>
            <p:cNvPr id="47" name="Rectangle 46">
              <a:extLst>
                <a:ext uri="{FF2B5EF4-FFF2-40B4-BE49-F238E27FC236}">
                  <a16:creationId xmlns:a16="http://schemas.microsoft.com/office/drawing/2014/main" id="{B61F3559-193B-47C7-A991-921A49FB8B9E}"/>
                </a:ext>
              </a:extLst>
            </p:cNvPr>
            <p:cNvSpPr/>
            <p:nvPr/>
          </p:nvSpPr>
          <p:spPr>
            <a:xfrm>
              <a:off x="1639028" y="5496296"/>
              <a:ext cx="4211900" cy="2277549"/>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cs-CZ" sz="1050" dirty="0"/>
                <a:t>Pracovní prostředí</a:t>
              </a:r>
            </a:p>
            <a:p>
              <a:pPr marL="171450" indent="-171450">
                <a:buFont typeface="Arial" panose="020B0604020202020204" pitchFamily="34" charset="0"/>
                <a:buChar char="•"/>
              </a:pPr>
              <a:r>
                <a:rPr lang="cs-CZ" sz="1050" dirty="0"/>
                <a:t>Podpora rozmanitosti</a:t>
              </a:r>
            </a:p>
            <a:p>
              <a:pPr marL="171450" indent="-171450">
                <a:buFont typeface="Arial" panose="020B0604020202020204" pitchFamily="34" charset="0"/>
                <a:buChar char="•"/>
              </a:pPr>
              <a:r>
                <a:rPr lang="cs-CZ" sz="1050" i="0" u="none" strike="noStrike" baseline="0" dirty="0"/>
                <a:t>Respektujte se navzájem</a:t>
              </a:r>
            </a:p>
            <a:p>
              <a:pPr marL="171450" indent="-171450">
                <a:buFont typeface="Arial" panose="020B0604020202020204" pitchFamily="34" charset="0"/>
                <a:buChar char="•"/>
              </a:pPr>
              <a:r>
                <a:rPr lang="cs-CZ" sz="1050" dirty="0"/>
                <a:t>Buďte dobrými sousedy</a:t>
              </a:r>
            </a:p>
            <a:p>
              <a:pPr marL="171450" indent="-171450">
                <a:buFont typeface="Arial" panose="020B0604020202020204" pitchFamily="34" charset="0"/>
                <a:buChar char="•"/>
              </a:pPr>
              <a:r>
                <a:rPr lang="cs-CZ" sz="1050" dirty="0"/>
                <a:t>Bezpečnost a ochrana zdraví na pracovišti</a:t>
              </a:r>
            </a:p>
            <a:p>
              <a:pPr marL="171450" indent="-171450">
                <a:buFont typeface="Arial" panose="020B0604020202020204" pitchFamily="34" charset="0"/>
                <a:buChar char="•"/>
              </a:pPr>
              <a:r>
                <a:rPr lang="cs-CZ" sz="1050" dirty="0"/>
                <a:t>Komunikujte zodpovědně</a:t>
              </a:r>
            </a:p>
            <a:p>
              <a:pPr marL="171450" indent="-171450">
                <a:buFont typeface="Arial" panose="020B0604020202020204" pitchFamily="34" charset="0"/>
                <a:buChar char="•"/>
              </a:pPr>
              <a:r>
                <a:rPr lang="cs-CZ" sz="1050" dirty="0"/>
                <a:t>Nahlášení obav</a:t>
              </a:r>
            </a:p>
            <a:p>
              <a:pPr marL="0" indent="0">
                <a:buFontTx/>
                <a:buNone/>
              </a:pPr>
              <a:endParaRPr lang="en-US" sz="1050" b="1" dirty="0"/>
            </a:p>
            <a:p>
              <a:pPr marL="0" indent="0">
                <a:buFontTx/>
                <a:buNone/>
              </a:pPr>
              <a:endParaRPr lang="en-US" sz="1050" b="1" dirty="0">
                <a:latin typeface="+mn-lt"/>
              </a:endParaRPr>
            </a:p>
          </p:txBody>
        </p:sp>
        <p:sp>
          <p:nvSpPr>
            <p:cNvPr id="48" name="TextBox 94">
              <a:extLst>
                <a:ext uri="{FF2B5EF4-FFF2-40B4-BE49-F238E27FC236}">
                  <a16:creationId xmlns:a16="http://schemas.microsoft.com/office/drawing/2014/main" id="{941F16CA-FF5E-4F26-8E24-1C1ED982B7F7}"/>
                </a:ext>
              </a:extLst>
            </p:cNvPr>
            <p:cNvSpPr txBox="1"/>
            <p:nvPr/>
          </p:nvSpPr>
          <p:spPr>
            <a:xfrm>
              <a:off x="750812" y="4624345"/>
              <a:ext cx="5248099" cy="861776"/>
            </a:xfrm>
            <a:prstGeom prst="rect">
              <a:avLst/>
            </a:prstGeom>
            <a:noFill/>
          </p:spPr>
          <p:txBody>
            <a:bodyPr wrap="square" rtlCol="0" anchor="b">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cs-CZ" b="1" cap="all" dirty="0">
                  <a:solidFill>
                    <a:schemeClr val="accent6"/>
                  </a:solidFill>
                </a:rPr>
                <a:t>Respektování kolegů</a:t>
              </a:r>
            </a:p>
          </p:txBody>
        </p:sp>
      </p:grpSp>
      <p:grpSp>
        <p:nvGrpSpPr>
          <p:cNvPr id="38" name="Group 37">
            <a:extLst>
              <a:ext uri="{FF2B5EF4-FFF2-40B4-BE49-F238E27FC236}">
                <a16:creationId xmlns:a16="http://schemas.microsoft.com/office/drawing/2014/main" id="{850AAC34-9D7F-4138-A637-863C31717A00}"/>
              </a:ext>
            </a:extLst>
          </p:cNvPr>
          <p:cNvGrpSpPr/>
          <p:nvPr/>
        </p:nvGrpSpPr>
        <p:grpSpPr>
          <a:xfrm>
            <a:off x="3345360" y="4365104"/>
            <a:ext cx="2996376" cy="1852201"/>
            <a:chOff x="1795550" y="4657817"/>
            <a:chExt cx="4478432" cy="2469603"/>
          </a:xfrm>
        </p:grpSpPr>
        <p:sp>
          <p:nvSpPr>
            <p:cNvPr id="45" name="Rectangle 44">
              <a:extLst>
                <a:ext uri="{FF2B5EF4-FFF2-40B4-BE49-F238E27FC236}">
                  <a16:creationId xmlns:a16="http://schemas.microsoft.com/office/drawing/2014/main" id="{4CD1E991-C115-46CA-993F-87A31E7079DF}"/>
                </a:ext>
              </a:extLst>
            </p:cNvPr>
            <p:cNvSpPr/>
            <p:nvPr/>
          </p:nvSpPr>
          <p:spPr>
            <a:xfrm>
              <a:off x="1885391" y="5496203"/>
              <a:ext cx="4388591" cy="1631217"/>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cs-CZ" sz="1050" dirty="0"/>
                <a:t>Nepřipouštějte úplatky ani jiné nezákonné platby</a:t>
              </a:r>
            </a:p>
            <a:p>
              <a:pPr marL="171450" indent="-171450">
                <a:buFont typeface="Arial" panose="020B0604020202020204" pitchFamily="34" charset="0"/>
                <a:buChar char="•"/>
              </a:pPr>
              <a:r>
                <a:rPr lang="cs-CZ" sz="1050" dirty="0"/>
                <a:t>Dodržování zákonů o hospodářské soutěži</a:t>
              </a:r>
            </a:p>
            <a:p>
              <a:pPr marL="171450" indent="-171450">
                <a:buFont typeface="Arial" panose="020B0604020202020204" pitchFamily="34" charset="0"/>
                <a:buChar char="•"/>
              </a:pPr>
              <a:r>
                <a:rPr lang="cs-CZ" sz="1050" dirty="0"/>
                <a:t>Dodržování zákonů a předpisů o kontrole mezinárodního obchodu</a:t>
              </a:r>
            </a:p>
            <a:p>
              <a:pPr marL="171450" indent="-171450">
                <a:buFont typeface="Arial" panose="020B0604020202020204" pitchFamily="34" charset="0"/>
                <a:buChar char="•"/>
              </a:pPr>
              <a:r>
                <a:rPr lang="cs-CZ" sz="1050" dirty="0"/>
                <a:t>Praní peněz a financování terorismu </a:t>
              </a:r>
            </a:p>
            <a:p>
              <a:pPr marL="171450" indent="-171450">
                <a:buFont typeface="Arial" panose="020B0604020202020204" pitchFamily="34" charset="0"/>
                <a:buChar char="•"/>
              </a:pPr>
              <a:r>
                <a:rPr lang="cs-CZ" sz="1050" dirty="0"/>
                <a:t>Úplatkářství a korupce</a:t>
              </a:r>
            </a:p>
          </p:txBody>
        </p:sp>
        <p:sp>
          <p:nvSpPr>
            <p:cNvPr id="46" name="TextBox 97">
              <a:extLst>
                <a:ext uri="{FF2B5EF4-FFF2-40B4-BE49-F238E27FC236}">
                  <a16:creationId xmlns:a16="http://schemas.microsoft.com/office/drawing/2014/main" id="{25F5F4FF-F661-48B7-BB11-7025B04733CF}"/>
                </a:ext>
              </a:extLst>
            </p:cNvPr>
            <p:cNvSpPr txBox="1"/>
            <p:nvPr/>
          </p:nvSpPr>
          <p:spPr>
            <a:xfrm>
              <a:off x="1795550" y="4657817"/>
              <a:ext cx="3613680" cy="861776"/>
            </a:xfrm>
            <a:prstGeom prst="rect">
              <a:avLst/>
            </a:prstGeom>
            <a:noFill/>
          </p:spPr>
          <p:txBody>
            <a:bodyPr wrap="square" rtlCol="0" anchor="b">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cs-CZ" b="1" cap="all" dirty="0">
                  <a:solidFill>
                    <a:schemeClr val="bg2">
                      <a:lumMod val="50000"/>
                    </a:schemeClr>
                  </a:solidFill>
                </a:rPr>
                <a:t>INTEGRITA PRO NAŠE PARTNERY</a:t>
              </a:r>
            </a:p>
          </p:txBody>
        </p:sp>
      </p:grpSp>
      <p:grpSp>
        <p:nvGrpSpPr>
          <p:cNvPr id="39" name="Group 38">
            <a:extLst>
              <a:ext uri="{FF2B5EF4-FFF2-40B4-BE49-F238E27FC236}">
                <a16:creationId xmlns:a16="http://schemas.microsoft.com/office/drawing/2014/main" id="{924D91E4-6EFB-44E0-9167-1B5058E2DC2E}"/>
              </a:ext>
            </a:extLst>
          </p:cNvPr>
          <p:cNvGrpSpPr/>
          <p:nvPr/>
        </p:nvGrpSpPr>
        <p:grpSpPr>
          <a:xfrm>
            <a:off x="6023385" y="4365104"/>
            <a:ext cx="2844139" cy="1234526"/>
            <a:chOff x="1013072" y="4609524"/>
            <a:chExt cx="5072644" cy="1646036"/>
          </a:xfrm>
        </p:grpSpPr>
        <p:sp>
          <p:nvSpPr>
            <p:cNvPr id="43" name="Rectangle 42">
              <a:extLst>
                <a:ext uri="{FF2B5EF4-FFF2-40B4-BE49-F238E27FC236}">
                  <a16:creationId xmlns:a16="http://schemas.microsoft.com/office/drawing/2014/main" id="{4A78830B-EFD4-4AC7-850B-C8C4F7E4B566}"/>
                </a:ext>
              </a:extLst>
            </p:cNvPr>
            <p:cNvSpPr/>
            <p:nvPr/>
          </p:nvSpPr>
          <p:spPr>
            <a:xfrm>
              <a:off x="2181241" y="5486118"/>
              <a:ext cx="3366617" cy="769442"/>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cs-CZ" sz="1050" dirty="0"/>
                <a:t>Interní a externí audity</a:t>
              </a:r>
            </a:p>
            <a:p>
              <a:pPr marL="171450" indent="-171450">
                <a:buFont typeface="Arial" panose="020B0604020202020204" pitchFamily="34" charset="0"/>
                <a:buChar char="•"/>
              </a:pPr>
              <a:r>
                <a:rPr lang="cs-CZ" sz="1050" dirty="0"/>
                <a:t>Finanční integrita</a:t>
              </a:r>
            </a:p>
            <a:p>
              <a:pPr marL="171450" indent="-171450">
                <a:buFont typeface="Arial" panose="020B0604020202020204" pitchFamily="34" charset="0"/>
                <a:buChar char="•"/>
              </a:pPr>
              <a:r>
                <a:rPr lang="cs-CZ" sz="1050" dirty="0"/>
                <a:t>Insider trading  a spropitné</a:t>
              </a:r>
            </a:p>
          </p:txBody>
        </p:sp>
        <p:sp>
          <p:nvSpPr>
            <p:cNvPr id="44" name="TextBox 100">
              <a:extLst>
                <a:ext uri="{FF2B5EF4-FFF2-40B4-BE49-F238E27FC236}">
                  <a16:creationId xmlns:a16="http://schemas.microsoft.com/office/drawing/2014/main" id="{55A93D21-B5F0-41D8-84FC-6A9D8DC5818A}"/>
                </a:ext>
              </a:extLst>
            </p:cNvPr>
            <p:cNvSpPr txBox="1"/>
            <p:nvPr/>
          </p:nvSpPr>
          <p:spPr>
            <a:xfrm>
              <a:off x="1013072" y="4609524"/>
              <a:ext cx="5072644" cy="861775"/>
            </a:xfrm>
            <a:prstGeom prst="rect">
              <a:avLst/>
            </a:prstGeom>
            <a:noFill/>
          </p:spPr>
          <p:txBody>
            <a:bodyPr wrap="square" rtlCol="0" anchor="b">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cs-CZ" b="1" cap="all" dirty="0">
                  <a:solidFill>
                    <a:schemeClr val="accent2"/>
                  </a:solidFill>
                </a:rPr>
                <a:t>UPŘÍMNOST A TRANSPARENTNOST</a:t>
              </a:r>
            </a:p>
          </p:txBody>
        </p:sp>
      </p:grpSp>
      <p:grpSp>
        <p:nvGrpSpPr>
          <p:cNvPr id="40" name="Group 39">
            <a:extLst>
              <a:ext uri="{FF2B5EF4-FFF2-40B4-BE49-F238E27FC236}">
                <a16:creationId xmlns:a16="http://schemas.microsoft.com/office/drawing/2014/main" id="{6110E4FD-3AE4-4EED-B62D-0B37DE4054AC}"/>
              </a:ext>
            </a:extLst>
          </p:cNvPr>
          <p:cNvGrpSpPr/>
          <p:nvPr/>
        </p:nvGrpSpPr>
        <p:grpSpPr>
          <a:xfrm>
            <a:off x="7030177" y="836412"/>
            <a:ext cx="1619289" cy="936404"/>
            <a:chOff x="2094286" y="4993676"/>
            <a:chExt cx="2888070" cy="1248540"/>
          </a:xfrm>
        </p:grpSpPr>
        <p:sp>
          <p:nvSpPr>
            <p:cNvPr id="41" name="Rectangle 40">
              <a:extLst>
                <a:ext uri="{FF2B5EF4-FFF2-40B4-BE49-F238E27FC236}">
                  <a16:creationId xmlns:a16="http://schemas.microsoft.com/office/drawing/2014/main" id="{0C5B209A-ED7B-48FF-AA39-CEE640A92369}"/>
                </a:ext>
              </a:extLst>
            </p:cNvPr>
            <p:cNvSpPr/>
            <p:nvPr/>
          </p:nvSpPr>
          <p:spPr>
            <a:xfrm>
              <a:off x="2181244" y="5688218"/>
              <a:ext cx="2736305" cy="553998"/>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just">
                <a:buFont typeface="Arial" panose="020B0604020202020204" pitchFamily="34" charset="0"/>
                <a:buChar char="•"/>
              </a:pPr>
              <a:r>
                <a:rPr lang="cs-CZ" sz="1050" dirty="0"/>
                <a:t>Lidská práva</a:t>
              </a:r>
            </a:p>
            <a:p>
              <a:pPr marL="171450" indent="-171450" algn="just">
                <a:buFont typeface="Arial" panose="020B0604020202020204" pitchFamily="34" charset="0"/>
                <a:buChar char="•"/>
              </a:pPr>
              <a:r>
                <a:rPr lang="cs-CZ" sz="1050" dirty="0"/>
                <a:t>Životní prostředí</a:t>
              </a:r>
            </a:p>
          </p:txBody>
        </p:sp>
        <p:sp>
          <p:nvSpPr>
            <p:cNvPr id="42" name="TextBox 103">
              <a:extLst>
                <a:ext uri="{FF2B5EF4-FFF2-40B4-BE49-F238E27FC236}">
                  <a16:creationId xmlns:a16="http://schemas.microsoft.com/office/drawing/2014/main" id="{CF5A5D99-3AD8-426B-9694-AD68523E0B78}"/>
                </a:ext>
              </a:extLst>
            </p:cNvPr>
            <p:cNvSpPr txBox="1"/>
            <p:nvPr/>
          </p:nvSpPr>
          <p:spPr>
            <a:xfrm>
              <a:off x="2094286" y="4993676"/>
              <a:ext cx="2888070" cy="492443"/>
            </a:xfrm>
            <a:prstGeom prst="rect">
              <a:avLst/>
            </a:prstGeom>
            <a:noFill/>
          </p:spPr>
          <p:txBody>
            <a:bodyPr wrap="none" rtlCol="0" anchor="b">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cs-CZ" b="1" cap="all" dirty="0">
                  <a:solidFill>
                    <a:schemeClr val="accent6">
                      <a:lumMod val="50000"/>
                    </a:schemeClr>
                  </a:solidFill>
                </a:rPr>
                <a:t>ZÁVAZEK</a:t>
              </a:r>
            </a:p>
          </p:txBody>
        </p:sp>
      </p:grpSp>
      <p:pic>
        <p:nvPicPr>
          <p:cNvPr id="69" name="Picture 68">
            <a:extLst>
              <a:ext uri="{FF2B5EF4-FFF2-40B4-BE49-F238E27FC236}">
                <a16:creationId xmlns:a16="http://schemas.microsoft.com/office/drawing/2014/main" id="{7A541ACF-7F07-421C-BE81-71A8B96BFDE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6913" y="3212642"/>
            <a:ext cx="497740" cy="363656"/>
          </a:xfrm>
          <a:prstGeom prst="rect">
            <a:avLst/>
          </a:prstGeom>
        </p:spPr>
      </p:pic>
      <p:pic>
        <p:nvPicPr>
          <p:cNvPr id="71" name="Picture 70">
            <a:extLst>
              <a:ext uri="{FF2B5EF4-FFF2-40B4-BE49-F238E27FC236}">
                <a16:creationId xmlns:a16="http://schemas.microsoft.com/office/drawing/2014/main" id="{05B806BE-06C7-4B7C-A7B2-D186E2B173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43058" y="3217749"/>
            <a:ext cx="525368" cy="525368"/>
          </a:xfrm>
          <a:prstGeom prst="rect">
            <a:avLst/>
          </a:prstGeom>
        </p:spPr>
      </p:pic>
      <p:pic>
        <p:nvPicPr>
          <p:cNvPr id="73" name="Picture 72">
            <a:extLst>
              <a:ext uri="{FF2B5EF4-FFF2-40B4-BE49-F238E27FC236}">
                <a16:creationId xmlns:a16="http://schemas.microsoft.com/office/drawing/2014/main" id="{1E8807CA-4F46-4DA5-B45C-020D08A41112}"/>
              </a:ext>
            </a:extLst>
          </p:cNvPr>
          <p:cNvPicPr>
            <a:picLocks noChangeAspect="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84263" y="3165877"/>
            <a:ext cx="522013" cy="522013"/>
          </a:xfrm>
          <a:prstGeom prst="rect">
            <a:avLst/>
          </a:prstGeom>
        </p:spPr>
      </p:pic>
      <p:pic>
        <p:nvPicPr>
          <p:cNvPr id="75" name="Picture 74">
            <a:extLst>
              <a:ext uri="{FF2B5EF4-FFF2-40B4-BE49-F238E27FC236}">
                <a16:creationId xmlns:a16="http://schemas.microsoft.com/office/drawing/2014/main" id="{9141B6B6-73A9-4994-917F-CF0970083E8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07245" y="3191900"/>
            <a:ext cx="513776" cy="470467"/>
          </a:xfrm>
          <a:prstGeom prst="rect">
            <a:avLst/>
          </a:prstGeom>
        </p:spPr>
      </p:pic>
      <p:pic>
        <p:nvPicPr>
          <p:cNvPr id="77" name="Picture 76">
            <a:extLst>
              <a:ext uri="{FF2B5EF4-FFF2-40B4-BE49-F238E27FC236}">
                <a16:creationId xmlns:a16="http://schemas.microsoft.com/office/drawing/2014/main" id="{75544322-F6B6-4090-8164-27F281C66D97}"/>
              </a:ext>
            </a:extLst>
          </p:cNvPr>
          <p:cNvPicPr>
            <a:picLocks noChangeAspect="1"/>
          </p:cNvPicPr>
          <p:nvPr/>
        </p:nvPicPr>
        <p:blipFill>
          <a:blip r:embed="rId10"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347488" y="3219535"/>
            <a:ext cx="442832" cy="442832"/>
          </a:xfrm>
          <a:prstGeom prst="rect">
            <a:avLst/>
          </a:prstGeom>
        </p:spPr>
      </p:pic>
    </p:spTree>
    <p:extLst>
      <p:ext uri="{BB962C8B-B14F-4D97-AF65-F5344CB8AC3E}">
        <p14:creationId xmlns:p14="http://schemas.microsoft.com/office/powerpoint/2010/main" val="190735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C981-EBA0-B2E5-0113-EABCB9F551C1}"/>
              </a:ext>
            </a:extLst>
          </p:cNvPr>
          <p:cNvSpPr>
            <a:spLocks noGrp="1"/>
          </p:cNvSpPr>
          <p:nvPr>
            <p:ph type="title"/>
          </p:nvPr>
        </p:nvSpPr>
        <p:spPr>
          <a:xfrm>
            <a:off x="946679" y="404664"/>
            <a:ext cx="6289617" cy="720000"/>
          </a:xfrm>
        </p:spPr>
        <p:txBody>
          <a:bodyPr>
            <a:normAutofit/>
          </a:bodyPr>
          <a:lstStyle/>
          <a:p>
            <a:r>
              <a:rPr lang="de-DE" sz="2800" dirty="0">
                <a:latin typeface="Calibri (Základní text)"/>
              </a:rPr>
              <a:t>5 </a:t>
            </a:r>
            <a:r>
              <a:rPr lang="cs-CZ" sz="2800" dirty="0">
                <a:latin typeface="Calibri (Základní text)"/>
              </a:rPr>
              <a:t>Respektování kolegů</a:t>
            </a:r>
            <a:endParaRPr lang="en-CA" sz="2800" dirty="0">
              <a:latin typeface="Calibri (Základní text)"/>
            </a:endParaRPr>
          </a:p>
        </p:txBody>
      </p:sp>
      <p:sp>
        <p:nvSpPr>
          <p:cNvPr id="4" name="Footer Placeholder 3">
            <a:extLst>
              <a:ext uri="{FF2B5EF4-FFF2-40B4-BE49-F238E27FC236}">
                <a16:creationId xmlns:a16="http://schemas.microsoft.com/office/drawing/2014/main" id="{C6FBEC78-3B35-23E9-A056-19A75A4596EF}"/>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Calibri"/>
                <a:ea typeface="+mn-ea"/>
                <a:cs typeface="+mn-cs"/>
              </a:rPr>
              <a:t>APAG CODE OF BUSINESS STANDARDS AND PRINCIPLES</a:t>
            </a:r>
          </a:p>
        </p:txBody>
      </p:sp>
      <p:sp>
        <p:nvSpPr>
          <p:cNvPr id="5" name="Slide Number Placeholder 4">
            <a:extLst>
              <a:ext uri="{FF2B5EF4-FFF2-40B4-BE49-F238E27FC236}">
                <a16:creationId xmlns:a16="http://schemas.microsoft.com/office/drawing/2014/main" id="{3B1BEBEA-9CDF-DD89-AB7F-F10E547CA79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9117F4-3E9F-4732-B846-71DDBC752BFB}" type="slidenum">
              <a:rPr kumimoji="0" lang="en-US"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pic>
        <p:nvPicPr>
          <p:cNvPr id="6" name="Graphic 42" descr="Users">
            <a:extLst>
              <a:ext uri="{FF2B5EF4-FFF2-40B4-BE49-F238E27FC236}">
                <a16:creationId xmlns:a16="http://schemas.microsoft.com/office/drawing/2014/main" id="{3371D898-EF6C-224C-4628-D7209140DAD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1520" y="498570"/>
            <a:ext cx="576063" cy="576063"/>
          </a:xfrm>
          <a:prstGeom prst="rect">
            <a:avLst/>
          </a:prstGeom>
        </p:spPr>
      </p:pic>
      <p:sp>
        <p:nvSpPr>
          <p:cNvPr id="7" name="Content Placeholder 2">
            <a:extLst>
              <a:ext uri="{FF2B5EF4-FFF2-40B4-BE49-F238E27FC236}">
                <a16:creationId xmlns:a16="http://schemas.microsoft.com/office/drawing/2014/main" id="{7B1B70F4-A384-54B8-2D84-0BC62D1E16FA}"/>
              </a:ext>
            </a:extLst>
          </p:cNvPr>
          <p:cNvSpPr txBox="1">
            <a:spLocks/>
          </p:cNvSpPr>
          <p:nvPr/>
        </p:nvSpPr>
        <p:spPr>
          <a:xfrm>
            <a:off x="302840" y="3300164"/>
            <a:ext cx="8229600" cy="1280964"/>
          </a:xfrm>
          <a:prstGeom prst="rect">
            <a:avLst/>
          </a:prstGeom>
          <a:ln w="6350">
            <a:noFill/>
          </a:ln>
        </p:spPr>
        <p:txBody>
          <a:bodyPr vert="horz" lIns="91440" tIns="45720" rIns="91440" bIns="45720" rtlCol="0">
            <a:normAutofit/>
          </a:bodyPr>
          <a:lstStyle>
            <a:lvl1pPr marL="342900" indent="-342900" algn="l" defTabSz="914400" rtl="0" eaLnBrk="1" latinLnBrk="0" hangingPunct="1">
              <a:spcBef>
                <a:spcPct val="20000"/>
              </a:spcBef>
              <a:buSzPct val="50000"/>
              <a:buFontTx/>
              <a:buBlip>
                <a:blip r:embed="rId4"/>
              </a:buBlip>
              <a:defRPr sz="20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SzPct val="50000"/>
              <a:buFontTx/>
              <a:buBlip>
                <a:blip r:embed="rId4"/>
              </a:buBlip>
              <a:defRPr sz="20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SzPct val="50000"/>
              <a:buFontTx/>
              <a:buBlip>
                <a:blip r:embed="rId4"/>
              </a:buBlip>
              <a:defRPr sz="16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SzPct val="50000"/>
              <a:buFontTx/>
              <a:buBlip>
                <a:blip r:embed="rId4"/>
              </a:buBlip>
              <a:defRPr sz="1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SzPct val="50000"/>
              <a:buFontTx/>
              <a:buBlip>
                <a:blip r:embed="rId4"/>
              </a:buBlip>
              <a:defRPr sz="12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Pct val="50000"/>
              <a:buFontTx/>
              <a:buNone/>
              <a:tabLst/>
              <a:defRPr/>
            </a:pPr>
            <a:r>
              <a:rPr kumimoji="0" lang="cs-CZ" sz="1150" b="1" i="0" u="none" strike="noStrike" kern="1200" cap="none" spc="0" normalizeH="0" baseline="0" dirty="0">
                <a:ln>
                  <a:noFill/>
                </a:ln>
                <a:solidFill>
                  <a:srgbClr val="000000"/>
                </a:solidFill>
                <a:effectLst/>
                <a:highlight>
                  <a:srgbClr val="FFFF00"/>
                </a:highlight>
                <a:uLnTx/>
                <a:uFillTx/>
                <a:latin typeface="Calibri"/>
                <a:ea typeface="+mn-ea"/>
                <a:cs typeface="+mn-cs"/>
              </a:rPr>
              <a:t>Práva menšin a původních obyvatel</a:t>
            </a:r>
          </a:p>
          <a:p>
            <a:pPr marL="0" marR="0" lvl="0" indent="0" algn="just" defTabSz="914400" rtl="0" eaLnBrk="1" fontAlgn="auto" latinLnBrk="0" hangingPunct="1">
              <a:lnSpc>
                <a:spcPct val="100000"/>
              </a:lnSpc>
              <a:spcBef>
                <a:spcPct val="20000"/>
              </a:spcBef>
              <a:spcAft>
                <a:spcPts val="0"/>
              </a:spcAft>
              <a:buClrTx/>
              <a:buSzPct val="50000"/>
              <a:buFontTx/>
              <a:buNone/>
              <a:tabLst/>
              <a:defRPr/>
            </a:pPr>
            <a:r>
              <a:rPr kumimoji="0" lang="cs-CZ" sz="1150" b="0" i="0" u="none" strike="noStrike" kern="1200" cap="none" spc="0" normalizeH="0" baseline="0" dirty="0">
                <a:ln>
                  <a:noFill/>
                </a:ln>
                <a:solidFill>
                  <a:srgbClr val="000000"/>
                </a:solidFill>
                <a:effectLst/>
                <a:highlight>
                  <a:srgbClr val="FFFF00"/>
                </a:highlight>
                <a:uLnTx/>
                <a:uFillTx/>
                <a:latin typeface="Calibri"/>
                <a:ea typeface="+mn-ea"/>
                <a:cs typeface="+mn-cs"/>
              </a:rPr>
              <a:t>Věnujeme se prosazování práv menšin a původních obyvatel. Náš závazek je založen na respektu, rovnosti a lidské důstojnosti. Zavazujeme se podporovat rozmanitost, předcházet diskriminaci, zvyšovat kulturní povědomí, podporovat lidská práva a přispívat </a:t>
            </a:r>
            <a:br>
              <a:rPr kumimoji="0" lang="cs-CZ" sz="1150" b="0" i="0" u="none" strike="noStrike" kern="1200" cap="none" spc="0" normalizeH="0" baseline="0" dirty="0">
                <a:ln>
                  <a:noFill/>
                </a:ln>
                <a:solidFill>
                  <a:srgbClr val="000000"/>
                </a:solidFill>
                <a:effectLst/>
                <a:highlight>
                  <a:srgbClr val="FFFF00"/>
                </a:highlight>
                <a:uLnTx/>
                <a:uFillTx/>
                <a:latin typeface="Calibri"/>
                <a:ea typeface="+mn-ea"/>
                <a:cs typeface="+mn-cs"/>
              </a:rPr>
            </a:br>
            <a:r>
              <a:rPr kumimoji="0" lang="cs-CZ" sz="1150" b="0" i="0" u="none" strike="noStrike" kern="1200" cap="none" spc="0" normalizeH="0" baseline="0" dirty="0">
                <a:ln>
                  <a:noFill/>
                </a:ln>
                <a:solidFill>
                  <a:srgbClr val="000000"/>
                </a:solidFill>
                <a:effectLst/>
                <a:highlight>
                  <a:srgbClr val="FFFF00"/>
                </a:highlight>
                <a:uLnTx/>
                <a:uFillTx/>
                <a:latin typeface="Calibri"/>
                <a:ea typeface="+mn-ea"/>
                <a:cs typeface="+mn-cs"/>
              </a:rPr>
              <a:t>k blahu společnosti.</a:t>
            </a:r>
          </a:p>
          <a:p>
            <a:pPr marL="0" marR="0" lvl="0" indent="0" algn="l" defTabSz="914400" rtl="0" eaLnBrk="1" fontAlgn="auto" latinLnBrk="0" hangingPunct="1">
              <a:lnSpc>
                <a:spcPct val="100000"/>
              </a:lnSpc>
              <a:spcBef>
                <a:spcPct val="20000"/>
              </a:spcBef>
              <a:spcAft>
                <a:spcPts val="0"/>
              </a:spcAft>
              <a:buClrTx/>
              <a:buSzPct val="50000"/>
              <a:buFontTx/>
              <a:buNone/>
              <a:tabLst/>
              <a:defRPr/>
            </a:pPr>
            <a:r>
              <a:rPr kumimoji="0" lang="cs-CZ" sz="1150" b="0" i="0" u="none" strike="noStrike" kern="1200" cap="none" spc="0" normalizeH="0" baseline="0" dirty="0">
                <a:ln>
                  <a:noFill/>
                </a:ln>
                <a:solidFill>
                  <a:srgbClr val="000000"/>
                </a:solidFill>
                <a:effectLst/>
                <a:highlight>
                  <a:srgbClr val="FFFF00"/>
                </a:highlight>
                <a:uLnTx/>
                <a:uFillTx/>
                <a:latin typeface="Calibri"/>
                <a:ea typeface="+mn-ea"/>
                <a:cs typeface="+mn-cs"/>
              </a:rPr>
              <a:t>Prostřednictvím tohoto úsilí vytváříme inkluzivní pracoviště a přispíváme ke spravedlivému světu. Děkujeme, že jste se k nám připojili na této důležité cestě.</a:t>
            </a:r>
          </a:p>
        </p:txBody>
      </p:sp>
      <p:sp>
        <p:nvSpPr>
          <p:cNvPr id="8" name="Content Placeholder 2">
            <a:extLst>
              <a:ext uri="{FF2B5EF4-FFF2-40B4-BE49-F238E27FC236}">
                <a16:creationId xmlns:a16="http://schemas.microsoft.com/office/drawing/2014/main" id="{BAEA3A44-2AE9-2BA3-0787-A66234A45BAB}"/>
              </a:ext>
            </a:extLst>
          </p:cNvPr>
          <p:cNvSpPr txBox="1">
            <a:spLocks/>
          </p:cNvSpPr>
          <p:nvPr/>
        </p:nvSpPr>
        <p:spPr>
          <a:xfrm>
            <a:off x="323528" y="4509120"/>
            <a:ext cx="8229600" cy="1944216"/>
          </a:xfrm>
          <a:prstGeom prst="rect">
            <a:avLst/>
          </a:prstGeom>
          <a:ln w="6350">
            <a:noFill/>
          </a:ln>
        </p:spPr>
        <p:txBody>
          <a:bodyPr vert="horz" lIns="91440" tIns="45720" rIns="91440" bIns="45720" rtlCol="0">
            <a:normAutofit/>
          </a:bodyPr>
          <a:lstStyle>
            <a:lvl1pPr marL="342900" indent="-342900" algn="l" defTabSz="914400" rtl="0" eaLnBrk="1" latinLnBrk="0" hangingPunct="1">
              <a:spcBef>
                <a:spcPct val="20000"/>
              </a:spcBef>
              <a:buSzPct val="50000"/>
              <a:buFontTx/>
              <a:buBlip>
                <a:blip r:embed="rId4"/>
              </a:buBlip>
              <a:defRPr sz="20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SzPct val="50000"/>
              <a:buFontTx/>
              <a:buBlip>
                <a:blip r:embed="rId4"/>
              </a:buBlip>
              <a:defRPr sz="20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SzPct val="50000"/>
              <a:buFontTx/>
              <a:buBlip>
                <a:blip r:embed="rId4"/>
              </a:buBlip>
              <a:defRPr sz="16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SzPct val="50000"/>
              <a:buFontTx/>
              <a:buBlip>
                <a:blip r:embed="rId4"/>
              </a:buBlip>
              <a:defRPr sz="1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SzPct val="50000"/>
              <a:buFontTx/>
              <a:buBlip>
                <a:blip r:embed="rId4"/>
              </a:buBlip>
              <a:defRPr sz="12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Pct val="50000"/>
              <a:buFontTx/>
              <a:buNone/>
              <a:tabLst/>
              <a:defRPr/>
            </a:pPr>
            <a:r>
              <a:rPr kumimoji="0" lang="cs-CZ" sz="1150" b="1" i="0" u="none" strike="noStrike" kern="1200" cap="none" spc="0" normalizeH="0" baseline="0" dirty="0">
                <a:ln>
                  <a:noFill/>
                </a:ln>
                <a:solidFill>
                  <a:srgbClr val="000000"/>
                </a:solidFill>
                <a:effectLst/>
                <a:highlight>
                  <a:srgbClr val="FFFF00"/>
                </a:highlight>
                <a:uLnTx/>
                <a:uFillTx/>
                <a:latin typeface="Calibri"/>
                <a:ea typeface="+mn-ea"/>
                <a:cs typeface="+mn-cs"/>
              </a:rPr>
              <a:t>Práva na půdu, les a vodu a nucené vystěhování</a:t>
            </a:r>
          </a:p>
          <a:p>
            <a:pPr marL="0" marR="0" lvl="0" indent="0" algn="just" defTabSz="914400" rtl="0" eaLnBrk="1" fontAlgn="auto" latinLnBrk="0" hangingPunct="1">
              <a:lnSpc>
                <a:spcPct val="100000"/>
              </a:lnSpc>
              <a:spcBef>
                <a:spcPct val="20000"/>
              </a:spcBef>
              <a:spcAft>
                <a:spcPts val="0"/>
              </a:spcAft>
              <a:buClrTx/>
              <a:buSzPct val="50000"/>
              <a:buFontTx/>
              <a:buNone/>
              <a:tabLst/>
              <a:defRPr/>
            </a:pPr>
            <a:r>
              <a:rPr kumimoji="0" lang="cs-CZ" sz="1150" b="0" i="0" u="none" strike="noStrike" kern="1200" cap="none" spc="0" normalizeH="0" baseline="0" dirty="0">
                <a:ln>
                  <a:noFill/>
                </a:ln>
                <a:solidFill>
                  <a:srgbClr val="000000"/>
                </a:solidFill>
                <a:effectLst/>
                <a:highlight>
                  <a:srgbClr val="FFFF00"/>
                </a:highlight>
                <a:uLnTx/>
                <a:uFillTx/>
                <a:latin typeface="Calibri"/>
                <a:ea typeface="+mn-ea"/>
                <a:cs typeface="+mn-cs"/>
              </a:rPr>
              <a:t>Vážíme si půdy, lesů a vodních zdrojů a práv místních komunit. Náš závazek:</a:t>
            </a:r>
          </a:p>
          <a:p>
            <a:pPr marL="0" marR="0" lvl="0" indent="0" algn="just" defTabSz="914400" rtl="0" eaLnBrk="1" fontAlgn="auto" latinLnBrk="0" hangingPunct="1">
              <a:lnSpc>
                <a:spcPct val="100000"/>
              </a:lnSpc>
              <a:spcBef>
                <a:spcPct val="20000"/>
              </a:spcBef>
              <a:spcAft>
                <a:spcPts val="0"/>
              </a:spcAft>
              <a:buClrTx/>
              <a:buSzPct val="50000"/>
              <a:buFontTx/>
              <a:buNone/>
              <a:tabLst/>
              <a:defRPr/>
            </a:pPr>
            <a:r>
              <a:rPr kumimoji="0" lang="cs-CZ" sz="1150" b="0" i="0" u="none" strike="noStrike" kern="1200" cap="none" spc="0" normalizeH="0" baseline="0" dirty="0">
                <a:ln>
                  <a:noFill/>
                </a:ln>
                <a:solidFill>
                  <a:srgbClr val="000000"/>
                </a:solidFill>
                <a:effectLst/>
                <a:highlight>
                  <a:srgbClr val="FFFF00"/>
                </a:highlight>
                <a:uLnTx/>
                <a:uFillTx/>
                <a:latin typeface="Calibri"/>
                <a:ea typeface="+mn-ea"/>
                <a:cs typeface="+mn-cs"/>
              </a:rPr>
              <a:t>1. Respektujeme práva domorodců a místních obyvatel: Ctíme jejich dědictví a zapojíme se do smysluplné spolupráce, kdykoli to bude možné.</a:t>
            </a:r>
          </a:p>
          <a:p>
            <a:pPr marL="0" marR="0" lvl="0" indent="0" algn="just" defTabSz="914400" rtl="0" eaLnBrk="1" fontAlgn="auto" latinLnBrk="0" hangingPunct="1">
              <a:lnSpc>
                <a:spcPct val="100000"/>
              </a:lnSpc>
              <a:spcBef>
                <a:spcPct val="20000"/>
              </a:spcBef>
              <a:spcAft>
                <a:spcPts val="0"/>
              </a:spcAft>
              <a:buClrTx/>
              <a:buSzPct val="50000"/>
              <a:buFontTx/>
              <a:buNone/>
              <a:tabLst/>
              <a:defRPr/>
            </a:pPr>
            <a:r>
              <a:rPr kumimoji="0" lang="cs-CZ" sz="1150" b="0" i="0" u="none" strike="noStrike" kern="1200" cap="none" spc="0" normalizeH="0" baseline="0" dirty="0">
                <a:ln>
                  <a:noFill/>
                </a:ln>
                <a:solidFill>
                  <a:srgbClr val="000000"/>
                </a:solidFill>
                <a:effectLst/>
                <a:highlight>
                  <a:srgbClr val="FFFF00"/>
                </a:highlight>
                <a:uLnTx/>
                <a:uFillTx/>
                <a:latin typeface="Calibri"/>
                <a:ea typeface="+mn-ea"/>
                <a:cs typeface="+mn-cs"/>
              </a:rPr>
              <a:t>2. Předchozí souhlas: Dodržujeme zásadu svobodného, ​​předchozího a informovaného souhlasu před jakýmkoli dopadem.</a:t>
            </a:r>
          </a:p>
          <a:p>
            <a:pPr marL="0" marR="0" lvl="0" indent="0" algn="just" defTabSz="914400" rtl="0" eaLnBrk="1" fontAlgn="auto" latinLnBrk="0" hangingPunct="1">
              <a:lnSpc>
                <a:spcPct val="100000"/>
              </a:lnSpc>
              <a:spcBef>
                <a:spcPct val="20000"/>
              </a:spcBef>
              <a:spcAft>
                <a:spcPts val="0"/>
              </a:spcAft>
              <a:buClrTx/>
              <a:buSzPct val="50000"/>
              <a:buFontTx/>
              <a:buNone/>
              <a:tabLst/>
              <a:defRPr/>
            </a:pPr>
            <a:r>
              <a:rPr kumimoji="0" lang="cs-CZ" sz="1150" b="0" i="0" u="none" strike="noStrike" kern="1200" cap="none" spc="0" normalizeH="0" baseline="0" dirty="0">
                <a:ln>
                  <a:noFill/>
                </a:ln>
                <a:solidFill>
                  <a:srgbClr val="000000"/>
                </a:solidFill>
                <a:effectLst/>
                <a:highlight>
                  <a:srgbClr val="FFFF00"/>
                </a:highlight>
                <a:uLnTx/>
                <a:uFillTx/>
                <a:latin typeface="Calibri"/>
                <a:ea typeface="+mn-ea"/>
                <a:cs typeface="+mn-cs"/>
              </a:rPr>
              <a:t>3. Žádné nucené vystěhování: Stavíme se proti nucenému vystěhování a snažíme se předcházet škodám.</a:t>
            </a:r>
          </a:p>
          <a:p>
            <a:pPr marL="0" marR="0" lvl="0" indent="0" algn="just" defTabSz="914400" rtl="0" eaLnBrk="1" fontAlgn="auto" latinLnBrk="0" hangingPunct="1">
              <a:lnSpc>
                <a:spcPct val="100000"/>
              </a:lnSpc>
              <a:spcBef>
                <a:spcPct val="20000"/>
              </a:spcBef>
              <a:spcAft>
                <a:spcPts val="0"/>
              </a:spcAft>
              <a:buClrTx/>
              <a:buSzPct val="50000"/>
              <a:buFontTx/>
              <a:buNone/>
              <a:tabLst/>
              <a:defRPr/>
            </a:pPr>
            <a:r>
              <a:rPr kumimoji="0" lang="cs-CZ" sz="1150" b="0" i="0" u="none" strike="noStrike" kern="1200" cap="none" spc="0" normalizeH="0" baseline="0" dirty="0">
                <a:ln>
                  <a:noFill/>
                </a:ln>
                <a:solidFill>
                  <a:srgbClr val="000000"/>
                </a:solidFill>
                <a:effectLst/>
                <a:highlight>
                  <a:srgbClr val="FFFF00"/>
                </a:highlight>
                <a:uLnTx/>
                <a:uFillTx/>
                <a:latin typeface="Calibri"/>
                <a:ea typeface="+mn-ea"/>
                <a:cs typeface="+mn-cs"/>
              </a:rPr>
              <a:t>4. </a:t>
            </a:r>
            <a:r>
              <a:rPr lang="cs-CZ" sz="1150" dirty="0">
                <a:solidFill>
                  <a:srgbClr val="000000"/>
                </a:solidFill>
                <a:highlight>
                  <a:srgbClr val="FFFF00"/>
                </a:highlight>
                <a:latin typeface="Calibri"/>
              </a:rPr>
              <a:t>Environmentální řízení</a:t>
            </a:r>
            <a:r>
              <a:rPr kumimoji="0" lang="cs-CZ" sz="1150" b="0" i="0" u="none" strike="noStrike" kern="1200" cap="none" spc="0" normalizeH="0" baseline="0" dirty="0">
                <a:ln>
                  <a:noFill/>
                </a:ln>
                <a:solidFill>
                  <a:srgbClr val="000000"/>
                </a:solidFill>
                <a:effectLst/>
                <a:highlight>
                  <a:srgbClr val="FFFF00"/>
                </a:highlight>
                <a:uLnTx/>
                <a:uFillTx/>
                <a:latin typeface="Calibri"/>
                <a:ea typeface="+mn-ea"/>
                <a:cs typeface="+mn-cs"/>
              </a:rPr>
              <a:t>: </a:t>
            </a:r>
            <a:r>
              <a:rPr kumimoji="0" lang="pl-PL" sz="1150" b="0" i="0" u="none" strike="noStrike" kern="1200" cap="none" spc="0" normalizeH="0" baseline="0" dirty="0">
                <a:ln>
                  <a:noFill/>
                </a:ln>
                <a:solidFill>
                  <a:srgbClr val="000000"/>
                </a:solidFill>
                <a:effectLst/>
                <a:highlight>
                  <a:srgbClr val="FFFF00"/>
                </a:highlight>
                <a:uLnTx/>
                <a:uFillTx/>
                <a:latin typeface="Calibri"/>
                <a:ea typeface="+mn-ea"/>
                <a:cs typeface="+mn-cs"/>
              </a:rPr>
              <a:t>Naše postupy podporují ochranu a biologickou rozmanitost</a:t>
            </a:r>
            <a:r>
              <a:rPr kumimoji="0" lang="cs-CZ" sz="1150" b="0" i="0" u="none" strike="noStrike" kern="1200" cap="none" spc="0" normalizeH="0" baseline="0" dirty="0">
                <a:ln>
                  <a:noFill/>
                </a:ln>
                <a:solidFill>
                  <a:srgbClr val="000000"/>
                </a:solidFill>
                <a:effectLst/>
                <a:highlight>
                  <a:srgbClr val="FFFF00"/>
                </a:highlight>
                <a:uLnTx/>
                <a:uFillTx/>
                <a:latin typeface="Calibri"/>
                <a:ea typeface="+mn-ea"/>
                <a:cs typeface="+mn-cs"/>
              </a:rPr>
              <a:t>.</a:t>
            </a:r>
          </a:p>
          <a:p>
            <a:pPr marL="0" marR="0" lvl="0" indent="0" algn="just" defTabSz="914400" rtl="0" eaLnBrk="1" fontAlgn="auto" latinLnBrk="0" hangingPunct="1">
              <a:lnSpc>
                <a:spcPct val="100000"/>
              </a:lnSpc>
              <a:spcBef>
                <a:spcPct val="20000"/>
              </a:spcBef>
              <a:spcAft>
                <a:spcPts val="0"/>
              </a:spcAft>
              <a:buClrTx/>
              <a:buSzPct val="50000"/>
              <a:buFontTx/>
              <a:buNone/>
              <a:tabLst/>
              <a:defRPr/>
            </a:pPr>
            <a:r>
              <a:rPr kumimoji="0" lang="cs-CZ" sz="1150" b="0" i="0" u="none" strike="noStrike" kern="1200" cap="none" spc="0" normalizeH="0" baseline="0" dirty="0">
                <a:ln>
                  <a:noFill/>
                </a:ln>
                <a:solidFill>
                  <a:srgbClr val="000000"/>
                </a:solidFill>
                <a:effectLst/>
                <a:highlight>
                  <a:srgbClr val="FFFF00"/>
                </a:highlight>
                <a:uLnTx/>
                <a:uFillTx/>
                <a:latin typeface="Calibri"/>
                <a:ea typeface="+mn-ea"/>
                <a:cs typeface="+mn-cs"/>
              </a:rPr>
              <a:t>5. Odpovědnost: Zajišťujeme transparentnost, řešíme obavy a dodržujeme odpovědnost.</a:t>
            </a:r>
          </a:p>
          <a:p>
            <a:pPr marL="0" marR="0" lvl="0" indent="0" algn="just" defTabSz="914400" rtl="0" eaLnBrk="1" fontAlgn="auto" latinLnBrk="0" hangingPunct="1">
              <a:lnSpc>
                <a:spcPct val="100000"/>
              </a:lnSpc>
              <a:spcBef>
                <a:spcPct val="20000"/>
              </a:spcBef>
              <a:spcAft>
                <a:spcPts val="0"/>
              </a:spcAft>
              <a:buClrTx/>
              <a:buSzPct val="50000"/>
              <a:buFontTx/>
              <a:buNone/>
              <a:tabLst/>
              <a:defRPr/>
            </a:pPr>
            <a:r>
              <a:rPr kumimoji="0" lang="cs-CZ" sz="1150" b="0" i="0" u="none" strike="noStrike" kern="1200" cap="none" spc="0" normalizeH="0" baseline="0" dirty="0">
                <a:ln>
                  <a:noFill/>
                </a:ln>
                <a:solidFill>
                  <a:srgbClr val="000000"/>
                </a:solidFill>
                <a:effectLst/>
                <a:highlight>
                  <a:srgbClr val="FFFF00"/>
                </a:highlight>
                <a:uLnTx/>
                <a:uFillTx/>
                <a:latin typeface="Calibri"/>
                <a:ea typeface="+mn-ea"/>
                <a:cs typeface="+mn-cs"/>
              </a:rPr>
              <a:t>Společně přispíváme ke spravedlivému a udržitelnému světu.</a:t>
            </a:r>
          </a:p>
        </p:txBody>
      </p:sp>
      <p:sp>
        <p:nvSpPr>
          <p:cNvPr id="10" name="Content Placeholder 2">
            <a:extLst>
              <a:ext uri="{FF2B5EF4-FFF2-40B4-BE49-F238E27FC236}">
                <a16:creationId xmlns:a16="http://schemas.microsoft.com/office/drawing/2014/main" id="{B999CD8B-95C6-D4C2-0C50-0159B872C373}"/>
              </a:ext>
            </a:extLst>
          </p:cNvPr>
          <p:cNvSpPr txBox="1">
            <a:spLocks/>
          </p:cNvSpPr>
          <p:nvPr/>
        </p:nvSpPr>
        <p:spPr>
          <a:xfrm>
            <a:off x="302840" y="1124744"/>
            <a:ext cx="8229600" cy="1099113"/>
          </a:xfrm>
          <a:prstGeom prst="rect">
            <a:avLst/>
          </a:prstGeom>
          <a:ln w="6350">
            <a:noFill/>
          </a:ln>
        </p:spPr>
        <p:txBody>
          <a:bodyPr vert="horz" lIns="91440" tIns="45720" rIns="91440" bIns="45720" rtlCol="0">
            <a:normAutofit/>
          </a:bodyPr>
          <a:lstStyle>
            <a:lvl1pPr marL="342900" indent="-342900" algn="l" defTabSz="914400" rtl="0" eaLnBrk="1" latinLnBrk="0" hangingPunct="1">
              <a:spcBef>
                <a:spcPct val="20000"/>
              </a:spcBef>
              <a:buSzPct val="50000"/>
              <a:buFontTx/>
              <a:buBlip>
                <a:blip r:embed="rId4"/>
              </a:buBlip>
              <a:defRPr sz="20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SzPct val="50000"/>
              <a:buFontTx/>
              <a:buBlip>
                <a:blip r:embed="rId4"/>
              </a:buBlip>
              <a:defRPr sz="20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SzPct val="50000"/>
              <a:buFontTx/>
              <a:buBlip>
                <a:blip r:embed="rId4"/>
              </a:buBlip>
              <a:defRPr sz="16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SzPct val="50000"/>
              <a:buFontTx/>
              <a:buBlip>
                <a:blip r:embed="rId4"/>
              </a:buBlip>
              <a:defRPr sz="1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SzPct val="50000"/>
              <a:buFontTx/>
              <a:buBlip>
                <a:blip r:embed="rId4"/>
              </a:buBlip>
              <a:defRPr sz="12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Pct val="50000"/>
              <a:buFontTx/>
              <a:buNone/>
              <a:tabLst/>
              <a:defRPr/>
            </a:pPr>
            <a:r>
              <a:rPr kumimoji="0" lang="cs-CZ" sz="1150" b="1" i="0" u="none" strike="noStrike" kern="1200" cap="none" spc="0" normalizeH="0" baseline="0" dirty="0">
                <a:ln>
                  <a:noFill/>
                </a:ln>
                <a:solidFill>
                  <a:srgbClr val="000000"/>
                </a:solidFill>
                <a:effectLst/>
                <a:highlight>
                  <a:srgbClr val="FFFF00"/>
                </a:highlight>
                <a:uLnTx/>
                <a:uFillTx/>
                <a:latin typeface="Calibri"/>
                <a:ea typeface="+mn-ea"/>
                <a:cs typeface="+mn-cs"/>
              </a:rPr>
              <a:t>Práva žen</a:t>
            </a:r>
          </a:p>
          <a:p>
            <a:pPr marL="0" marR="0" lvl="0" indent="0" algn="just" defTabSz="914400" rtl="0" eaLnBrk="1" fontAlgn="auto" latinLnBrk="0" hangingPunct="1">
              <a:lnSpc>
                <a:spcPct val="100000"/>
              </a:lnSpc>
              <a:spcBef>
                <a:spcPct val="20000"/>
              </a:spcBef>
              <a:spcAft>
                <a:spcPts val="0"/>
              </a:spcAft>
              <a:buClrTx/>
              <a:buSzPct val="50000"/>
              <a:buFontTx/>
              <a:buNone/>
              <a:tabLst/>
              <a:defRPr/>
            </a:pPr>
            <a:r>
              <a:rPr kumimoji="0" lang="cs-CZ" sz="1150" b="0" i="0" u="none" strike="noStrike" kern="1200" cap="none" spc="0" normalizeH="0" baseline="0" dirty="0">
                <a:ln>
                  <a:noFill/>
                </a:ln>
                <a:solidFill>
                  <a:srgbClr val="000000"/>
                </a:solidFill>
                <a:effectLst/>
                <a:highlight>
                  <a:srgbClr val="FFFF00"/>
                </a:highlight>
                <a:uLnTx/>
                <a:uFillTx/>
                <a:latin typeface="Calibri"/>
                <a:ea typeface="+mn-ea"/>
                <a:cs typeface="+mn-cs"/>
              </a:rPr>
              <a:t>APAG se bezvýhradně zasazuje o rovnost pohlaví a práva žen. Věříme ve stejnou mzdu, různorodý kariérní růst, rovnováhu mezi pracovním a soukromým životem a pracoviště bez diskriminace. Naše inkluzivní kultura podporuje uctivý dialog a oceňuje každý hlas. Podporujeme vedení žen a snažíme se o vyvážené zastoupení. Připojte se k nám a vytvořte pracoviště, které prosazuje rovnost pohlaví pro úspěch všech.</a:t>
            </a:r>
          </a:p>
        </p:txBody>
      </p:sp>
      <p:sp>
        <p:nvSpPr>
          <p:cNvPr id="14" name="Content Placeholder 2">
            <a:extLst>
              <a:ext uri="{FF2B5EF4-FFF2-40B4-BE49-F238E27FC236}">
                <a16:creationId xmlns:a16="http://schemas.microsoft.com/office/drawing/2014/main" id="{C47F27F8-BC09-1D41-08F3-6F7D1BC85A9A}"/>
              </a:ext>
            </a:extLst>
          </p:cNvPr>
          <p:cNvSpPr txBox="1">
            <a:spLocks/>
          </p:cNvSpPr>
          <p:nvPr/>
        </p:nvSpPr>
        <p:spPr>
          <a:xfrm>
            <a:off x="302840" y="2132856"/>
            <a:ext cx="8229600" cy="1143250"/>
          </a:xfrm>
          <a:prstGeom prst="rect">
            <a:avLst/>
          </a:prstGeom>
          <a:ln w="6350">
            <a:noFill/>
          </a:ln>
        </p:spPr>
        <p:txBody>
          <a:bodyPr vert="horz" lIns="91440" tIns="45720" rIns="91440" bIns="45720" rtlCol="0">
            <a:noAutofit/>
          </a:bodyPr>
          <a:lstStyle>
            <a:lvl1pPr marL="342900" indent="-342900" algn="l" defTabSz="914400" rtl="0" eaLnBrk="1" latinLnBrk="0" hangingPunct="1">
              <a:spcBef>
                <a:spcPct val="20000"/>
              </a:spcBef>
              <a:buSzPct val="50000"/>
              <a:buFontTx/>
              <a:buBlip>
                <a:blip r:embed="rId4"/>
              </a:buBlip>
              <a:defRPr sz="20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SzPct val="50000"/>
              <a:buFontTx/>
              <a:buBlip>
                <a:blip r:embed="rId4"/>
              </a:buBlip>
              <a:defRPr sz="20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SzPct val="50000"/>
              <a:buFontTx/>
              <a:buBlip>
                <a:blip r:embed="rId4"/>
              </a:buBlip>
              <a:defRPr sz="16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SzPct val="50000"/>
              <a:buFontTx/>
              <a:buBlip>
                <a:blip r:embed="rId4"/>
              </a:buBlip>
              <a:defRPr sz="1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SzPct val="50000"/>
              <a:buFontTx/>
              <a:buBlip>
                <a:blip r:embed="rId4"/>
              </a:buBlip>
              <a:defRPr sz="12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Pct val="50000"/>
              <a:buFontTx/>
              <a:buNone/>
              <a:tabLst/>
              <a:defRPr/>
            </a:pPr>
            <a:r>
              <a:rPr kumimoji="0" lang="cs-CZ" sz="1150" b="1" i="0" u="none" strike="noStrike" kern="1200" cap="none" spc="0" normalizeH="0" baseline="0" dirty="0">
                <a:ln>
                  <a:noFill/>
                </a:ln>
                <a:solidFill>
                  <a:srgbClr val="000000"/>
                </a:solidFill>
                <a:effectLst/>
                <a:highlight>
                  <a:srgbClr val="FFFF00"/>
                </a:highlight>
                <a:uLnTx/>
                <a:uFillTx/>
                <a:latin typeface="Calibri"/>
                <a:ea typeface="+mn-ea"/>
                <a:cs typeface="+mn-cs"/>
              </a:rPr>
              <a:t>Diverzita, rovnost a začlenění</a:t>
            </a:r>
          </a:p>
          <a:p>
            <a:pPr marL="0" marR="0" lvl="0" indent="0" algn="just" defTabSz="914400" rtl="0" eaLnBrk="1" fontAlgn="auto" latinLnBrk="0" hangingPunct="1">
              <a:lnSpc>
                <a:spcPct val="100000"/>
              </a:lnSpc>
              <a:spcBef>
                <a:spcPct val="20000"/>
              </a:spcBef>
              <a:spcAft>
                <a:spcPts val="0"/>
              </a:spcAft>
              <a:buClrTx/>
              <a:buSzPct val="50000"/>
              <a:buFontTx/>
              <a:buNone/>
              <a:tabLst/>
              <a:defRPr/>
            </a:pPr>
            <a:r>
              <a:rPr kumimoji="0" lang="cs-CZ" sz="1150" b="0" i="0" u="none" strike="noStrike" kern="1200" cap="none" spc="0" normalizeH="0" baseline="0" dirty="0">
                <a:ln>
                  <a:noFill/>
                </a:ln>
                <a:solidFill>
                  <a:srgbClr val="000000"/>
                </a:solidFill>
                <a:effectLst/>
                <a:highlight>
                  <a:srgbClr val="FFFF00"/>
                </a:highlight>
                <a:uLnTx/>
                <a:uFillTx/>
                <a:latin typeface="Calibri"/>
                <a:ea typeface="+mn-ea"/>
                <a:cs typeface="+mn-cs"/>
              </a:rPr>
              <a:t>APAG je hluboce odhodlán vytvářet pracoviště, která si cení diverzity, rovnosti a začlenění. Věříme, že různorodá pracovní síla pohání inovace a úspěch. Snažíme se zajistit rovné příležitosti pro všechny zaměstnance a odstraňujeme překážky v postupu. Začlenění je naším jádrem, vytváříme prostředí, kde se každý cítí respektován a podpořen. </a:t>
            </a:r>
            <a:r>
              <a:rPr lang="cs-CZ" sz="1150" dirty="0">
                <a:solidFill>
                  <a:srgbClr val="000000"/>
                </a:solidFill>
                <a:highlight>
                  <a:srgbClr val="FFFF00"/>
                </a:highlight>
                <a:latin typeface="Calibri"/>
              </a:rPr>
              <a:t>N</a:t>
            </a:r>
            <a:r>
              <a:rPr kumimoji="0" lang="cs-CZ" sz="1150" b="0" i="0" u="none" strike="noStrike" kern="1200" cap="none" spc="0" normalizeH="0" baseline="0" dirty="0">
                <a:ln>
                  <a:noFill/>
                </a:ln>
                <a:solidFill>
                  <a:srgbClr val="000000"/>
                </a:solidFill>
                <a:effectLst/>
                <a:highlight>
                  <a:srgbClr val="FFFF00"/>
                </a:highlight>
                <a:uLnTx/>
                <a:uFillTx/>
                <a:latin typeface="Calibri"/>
                <a:ea typeface="+mn-ea"/>
                <a:cs typeface="+mn-cs"/>
              </a:rPr>
              <a:t>aše iniciativy zahrnují inkluzivní nábor, školení, transparentní komunikaci a neustálé zlepšování. Prostřednictvím tohoto úsilí se snažíme vybudovat otevřenější budoucnost pro všechny.</a:t>
            </a:r>
          </a:p>
        </p:txBody>
      </p:sp>
    </p:spTree>
    <p:extLst>
      <p:ext uri="{BB962C8B-B14F-4D97-AF65-F5344CB8AC3E}">
        <p14:creationId xmlns:p14="http://schemas.microsoft.com/office/powerpoint/2010/main" val="2554102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04E678-4BCF-489B-98DF-BF25DC35E44D}"/>
              </a:ext>
            </a:extLst>
          </p:cNvPr>
          <p:cNvSpPr>
            <a:spLocks noGrp="1"/>
          </p:cNvSpPr>
          <p:nvPr>
            <p:ph idx="1"/>
          </p:nvPr>
        </p:nvSpPr>
        <p:spPr>
          <a:xfrm>
            <a:off x="518864" y="2564904"/>
            <a:ext cx="8157592" cy="3456384"/>
          </a:xfrm>
          <a:ln>
            <a:noFill/>
          </a:ln>
        </p:spPr>
        <p:txBody>
          <a:bodyPr>
            <a:normAutofit lnSpcReduction="10000"/>
          </a:bodyPr>
          <a:lstStyle/>
          <a:p>
            <a:pPr marL="263525" indent="-263525" algn="l"/>
            <a:r>
              <a:rPr lang="cs-CZ" sz="1200" b="1" i="0" u="none" strike="noStrike" baseline="0" dirty="0">
                <a:latin typeface="+mn-lt"/>
              </a:rPr>
              <a:t>Žádná odveta</a:t>
            </a:r>
          </a:p>
          <a:p>
            <a:pPr marL="263525" indent="-263525" algn="just"/>
            <a:r>
              <a:rPr lang="cs-CZ" sz="1200" b="0" i="0" u="none" strike="noStrike" baseline="0" dirty="0">
                <a:latin typeface="+mn-lt"/>
              </a:rPr>
              <a:t>Jste očima a ušima naší společnosti a my si vážíme vaší pomoci při předcházení a odhalování možných pochybení. Přísně zakazujeme jakoukoliv odvetu vůči komukoliv, kdo se v dobré víře podělí o své obavy nebo se účastní vyšetřování </a:t>
            </a:r>
            <a:br>
              <a:rPr lang="cs-CZ" sz="1200" b="0" i="0" u="none" strike="noStrike" baseline="0" dirty="0">
                <a:latin typeface="+mn-lt"/>
              </a:rPr>
            </a:br>
            <a:r>
              <a:rPr lang="cs-CZ" sz="1200" b="0" i="0" u="none" strike="noStrike" baseline="0" dirty="0">
                <a:latin typeface="+mn-lt"/>
              </a:rPr>
              <a:t>v souvislosti s kodexem. Upřímné sdílení obav v souvislosti s kodexem, i když se ukáže, že jsou neopodstatněné, není nikdy záminkou k jakémukoliv druhu odvety.</a:t>
            </a:r>
          </a:p>
          <a:p>
            <a:pPr marL="263525" indent="-263525" algn="l"/>
            <a:r>
              <a:rPr lang="cs-CZ" sz="1200" b="1" i="0" u="none" strike="noStrike" baseline="0" dirty="0">
                <a:latin typeface="+mn-lt"/>
              </a:rPr>
              <a:t>Co je odveta?</a:t>
            </a:r>
          </a:p>
          <a:p>
            <a:pPr marL="263525" indent="-263525" algn="just"/>
            <a:r>
              <a:rPr lang="cs-CZ" sz="1200" b="0" i="0" u="none" strike="noStrike" baseline="0" dirty="0">
                <a:latin typeface="+mn-lt"/>
              </a:rPr>
              <a:t>Podle našeho kodexu definujeme odvetu jako jakékoliv jednání, které by někoho pravděpodobně odradilo od nahlášení problému souvisejícího s kodexem nebo od účasti na vyšetřování v souvislosti s kodexem. Příkladem odplaty může být degradace, propuštění, snížení platu, přeřazení na jinou práci, vyhrožování, obtěžování nebo jakékoliv jiné opatření přijaté proti někomu proto, že upozornil na problém související s kodexem, účastnil se vyšetřování v souvislosti s kodexem anebo </a:t>
            </a:r>
            <a:br>
              <a:rPr lang="cs-CZ" sz="1200" b="0" i="0" u="none" strike="noStrike" baseline="0" dirty="0">
                <a:latin typeface="+mn-lt"/>
              </a:rPr>
            </a:br>
            <a:r>
              <a:rPr lang="cs-CZ" sz="1200" b="0" i="0" u="none" strike="noStrike" baseline="0" dirty="0">
                <a:latin typeface="+mn-lt"/>
              </a:rPr>
              <a:t>se snažil někoho odradit od porušování kodexu. Ačkoli bereme ustanovení našeho kodexu proti odvetným opatřením velmi vážně, tato ustanovení vás nechrání před disciplinárním postihem za vaše vlastní pochybení, což znamená, že byste neměli ohlašovat problém týkající se kodexu jen proto, abyste se vyhnuli disciplinárnímu postihu za své vlastní porušení kodexu nebo jiných zásad společnosti.</a:t>
            </a:r>
          </a:p>
          <a:p>
            <a:pPr marL="263525" indent="-263525" algn="l"/>
            <a:r>
              <a:rPr lang="cs-CZ" sz="1200" b="1" i="0" u="none" strike="noStrike" baseline="0" dirty="0">
                <a:latin typeface="+mn-lt"/>
              </a:rPr>
              <a:t>ŽÁDNÁ FALEŠNÁ OBVINĚNÍ</a:t>
            </a:r>
          </a:p>
          <a:p>
            <a:pPr marL="263525" indent="-263525" algn="just"/>
            <a:r>
              <a:rPr lang="cs-CZ" sz="1200" b="0" i="0" u="none" strike="noStrike" baseline="0" dirty="0">
                <a:latin typeface="+mn-lt"/>
              </a:rPr>
              <a:t>Přestože podporujeme poctivé hlášení, netolerujeme vědomě nepravdivá hlášení. Falešné obvinění může odvést vyšetřování od věrohodných obav a poškodit morálku. Nahlaste to, o čem jste v dobré víře přesvědčeni, že je to pravda, ale nikdy vědomě neuvádějte nepravdivá obvinění, nelžete vyšetřovatelům ani neodmítejte spolupracovat při vyšetřování, protože </a:t>
            </a:r>
            <a:br>
              <a:rPr lang="cs-CZ" sz="1200" b="0" i="0" u="none" strike="noStrike" baseline="0" dirty="0">
                <a:latin typeface="+mn-lt"/>
              </a:rPr>
            </a:br>
            <a:r>
              <a:rPr lang="cs-CZ" sz="1200" b="0" i="0" u="none" strike="noStrike" baseline="0" dirty="0">
                <a:latin typeface="+mn-lt"/>
              </a:rPr>
              <a:t>i tyto kroky mohou být v rozporu s naším kodexem.</a:t>
            </a:r>
          </a:p>
        </p:txBody>
      </p:sp>
      <p:sp>
        <p:nvSpPr>
          <p:cNvPr id="4" name="Footer Placeholder 3">
            <a:extLst>
              <a:ext uri="{FF2B5EF4-FFF2-40B4-BE49-F238E27FC236}">
                <a16:creationId xmlns:a16="http://schemas.microsoft.com/office/drawing/2014/main" id="{434C9605-F2F4-4083-BBA4-2EC250CF6B1A}"/>
              </a:ext>
            </a:extLst>
          </p:cNvPr>
          <p:cNvSpPr>
            <a:spLocks noGrp="1"/>
          </p:cNvSpPr>
          <p:nvPr>
            <p:ph type="ftr" sz="quarter" idx="10"/>
          </p:nvPr>
        </p:nvSpPr>
        <p:spPr/>
        <p:txBody>
          <a:bodyPr/>
          <a:lstStyle/>
          <a:p>
            <a:r>
              <a:rPr lang="cs-CZ" dirty="0"/>
              <a:t>KODEX OBCHODNÍCH STANDARDŮ A ZÁSAD APAG</a:t>
            </a:r>
          </a:p>
        </p:txBody>
      </p:sp>
      <p:sp>
        <p:nvSpPr>
          <p:cNvPr id="5" name="Slide Number Placeholder 4">
            <a:extLst>
              <a:ext uri="{FF2B5EF4-FFF2-40B4-BE49-F238E27FC236}">
                <a16:creationId xmlns:a16="http://schemas.microsoft.com/office/drawing/2014/main" id="{3877E463-A997-40D2-8222-1AB4F7839519}"/>
              </a:ext>
            </a:extLst>
          </p:cNvPr>
          <p:cNvSpPr>
            <a:spLocks noGrp="1"/>
          </p:cNvSpPr>
          <p:nvPr>
            <p:ph type="sldNum" sz="quarter" idx="11"/>
          </p:nvPr>
        </p:nvSpPr>
        <p:spPr/>
        <p:txBody>
          <a:bodyPr/>
          <a:lstStyle/>
          <a:p>
            <a:fld id="{C39117F4-3E9F-4732-B846-71DDBC752BFB}" type="slidenum">
              <a:rPr lang="en-US" smtClean="0"/>
              <a:t>31</a:t>
            </a:fld>
            <a:endParaRPr lang="en-US" dirty="0"/>
          </a:p>
        </p:txBody>
      </p:sp>
      <p:sp>
        <p:nvSpPr>
          <p:cNvPr id="6" name="TextBox 5">
            <a:extLst>
              <a:ext uri="{FF2B5EF4-FFF2-40B4-BE49-F238E27FC236}">
                <a16:creationId xmlns:a16="http://schemas.microsoft.com/office/drawing/2014/main" id="{5E46B3EE-63A8-4849-9223-DAAFD8C6BF7C}"/>
              </a:ext>
            </a:extLst>
          </p:cNvPr>
          <p:cNvSpPr txBox="1"/>
          <p:nvPr/>
        </p:nvSpPr>
        <p:spPr>
          <a:xfrm>
            <a:off x="457200" y="1412776"/>
            <a:ext cx="8147248" cy="646331"/>
          </a:xfrm>
          <a:prstGeom prst="rect">
            <a:avLst/>
          </a:prstGeom>
          <a:noFill/>
        </p:spPr>
        <p:txBody>
          <a:bodyPr wrap="square">
            <a:spAutoFit/>
          </a:bodyPr>
          <a:lstStyle/>
          <a:p>
            <a:pPr algn="just"/>
            <a:r>
              <a:rPr lang="cs-CZ" sz="1200" b="1" i="0" u="none" strike="noStrike" baseline="0" dirty="0"/>
              <a:t>Nahlášení obav</a:t>
            </a:r>
          </a:p>
          <a:p>
            <a:pPr algn="just"/>
            <a:r>
              <a:rPr lang="cs-CZ" sz="1200" b="0" i="0" u="none" strike="noStrike" baseline="0" dirty="0"/>
              <a:t>Pokud se setkáte se skutečným nebo potenciálním porušením výše uvedených zásad, dozvíte se o něm nebo máte dotazy </a:t>
            </a:r>
            <a:br>
              <a:rPr lang="cs-CZ" sz="1200" b="0" i="0" u="none" strike="noStrike" baseline="0" dirty="0"/>
            </a:br>
            <a:r>
              <a:rPr lang="cs-CZ" sz="1200" b="0" i="0" u="none" strike="noStrike" baseline="0" dirty="0"/>
              <a:t>či obavy, musíte je nahlásit, aby se jimi společnost APAG mohla zabývat.</a:t>
            </a:r>
          </a:p>
        </p:txBody>
      </p:sp>
      <p:sp>
        <p:nvSpPr>
          <p:cNvPr id="8" name="TextBox 7">
            <a:extLst>
              <a:ext uri="{FF2B5EF4-FFF2-40B4-BE49-F238E27FC236}">
                <a16:creationId xmlns:a16="http://schemas.microsoft.com/office/drawing/2014/main" id="{CCB80A4C-F60B-4FB0-A16E-44260E8272B6}"/>
              </a:ext>
            </a:extLst>
          </p:cNvPr>
          <p:cNvSpPr txBox="1"/>
          <p:nvPr/>
        </p:nvSpPr>
        <p:spPr>
          <a:xfrm>
            <a:off x="539552" y="2215897"/>
            <a:ext cx="5328592" cy="276999"/>
          </a:xfrm>
          <a:prstGeom prst="rect">
            <a:avLst/>
          </a:prstGeom>
          <a:noFill/>
        </p:spPr>
        <p:txBody>
          <a:bodyPr wrap="square">
            <a:spAutoFit/>
          </a:bodyPr>
          <a:lstStyle/>
          <a:p>
            <a:r>
              <a:rPr lang="cs-CZ" sz="1200" b="1" i="0" u="none" strike="noStrike" baseline="0" dirty="0"/>
              <a:t>Co se stane, když nahlásíte problém související s kodexem</a:t>
            </a:r>
          </a:p>
        </p:txBody>
      </p:sp>
      <p:sp>
        <p:nvSpPr>
          <p:cNvPr id="11" name="Title 1">
            <a:extLst>
              <a:ext uri="{FF2B5EF4-FFF2-40B4-BE49-F238E27FC236}">
                <a16:creationId xmlns:a16="http://schemas.microsoft.com/office/drawing/2014/main" id="{9604BA19-3BF3-47DE-B480-97BEA4FBAC1C}"/>
              </a:ext>
            </a:extLst>
          </p:cNvPr>
          <p:cNvSpPr>
            <a:spLocks noGrp="1"/>
          </p:cNvSpPr>
          <p:nvPr>
            <p:ph type="title"/>
          </p:nvPr>
        </p:nvSpPr>
        <p:spPr>
          <a:xfrm>
            <a:off x="936336" y="404664"/>
            <a:ext cx="6660000" cy="720000"/>
          </a:xfrm>
        </p:spPr>
        <p:txBody>
          <a:bodyPr>
            <a:normAutofit/>
          </a:bodyPr>
          <a:lstStyle/>
          <a:p>
            <a:r>
              <a:rPr lang="cs-CZ" sz="2800" dirty="0">
                <a:latin typeface="Calibri (Základní text)"/>
              </a:rPr>
              <a:t>5 Respektování kolegů</a:t>
            </a:r>
          </a:p>
        </p:txBody>
      </p:sp>
      <p:pic>
        <p:nvPicPr>
          <p:cNvPr id="12" name="Graphic 42" descr="Users">
            <a:extLst>
              <a:ext uri="{FF2B5EF4-FFF2-40B4-BE49-F238E27FC236}">
                <a16:creationId xmlns:a16="http://schemas.microsoft.com/office/drawing/2014/main" id="{69EE76AF-EEE4-402F-9141-CD0CAD014C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1520" y="498570"/>
            <a:ext cx="576063" cy="576063"/>
          </a:xfrm>
          <a:prstGeom prst="rect">
            <a:avLst/>
          </a:prstGeom>
        </p:spPr>
      </p:pic>
    </p:spTree>
    <p:extLst>
      <p:ext uri="{BB962C8B-B14F-4D97-AF65-F5344CB8AC3E}">
        <p14:creationId xmlns:p14="http://schemas.microsoft.com/office/powerpoint/2010/main" val="1351466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C269E40-5007-48F9-888D-E96292D91E40}"/>
              </a:ext>
            </a:extLst>
          </p:cNvPr>
          <p:cNvSpPr>
            <a:spLocks noGrp="1"/>
          </p:cNvSpPr>
          <p:nvPr>
            <p:ph type="ftr" sz="quarter" idx="10"/>
          </p:nvPr>
        </p:nvSpPr>
        <p:spPr/>
        <p:txBody>
          <a:bodyPr/>
          <a:lstStyle/>
          <a:p>
            <a:r>
              <a:rPr lang="cs-CZ" dirty="0"/>
              <a:t>KODEX OBCHODNÍCH STANDARDŮ A ZÁSAD APAG</a:t>
            </a:r>
          </a:p>
        </p:txBody>
      </p:sp>
      <p:sp>
        <p:nvSpPr>
          <p:cNvPr id="5" name="Slide Number Placeholder 4">
            <a:extLst>
              <a:ext uri="{FF2B5EF4-FFF2-40B4-BE49-F238E27FC236}">
                <a16:creationId xmlns:a16="http://schemas.microsoft.com/office/drawing/2014/main" id="{8A12878C-E801-4BFD-AE22-0DF6F604655A}"/>
              </a:ext>
            </a:extLst>
          </p:cNvPr>
          <p:cNvSpPr>
            <a:spLocks noGrp="1"/>
          </p:cNvSpPr>
          <p:nvPr>
            <p:ph type="sldNum" sz="quarter" idx="11"/>
          </p:nvPr>
        </p:nvSpPr>
        <p:spPr/>
        <p:txBody>
          <a:bodyPr/>
          <a:lstStyle/>
          <a:p>
            <a:fld id="{C39117F4-3E9F-4732-B846-71DDBC752BFB}" type="slidenum">
              <a:rPr lang="en-US" smtClean="0"/>
              <a:t>32</a:t>
            </a:fld>
            <a:endParaRPr lang="en-US" dirty="0"/>
          </a:p>
        </p:txBody>
      </p:sp>
      <p:pic>
        <p:nvPicPr>
          <p:cNvPr id="7" name="Content Placeholder 6">
            <a:extLst>
              <a:ext uri="{FF2B5EF4-FFF2-40B4-BE49-F238E27FC236}">
                <a16:creationId xmlns:a16="http://schemas.microsoft.com/office/drawing/2014/main" id="{1EB29145-4C8E-4E3D-AF08-A4A5EB209B0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058" r="51219" b="15746"/>
          <a:stretch/>
        </p:blipFill>
        <p:spPr>
          <a:xfrm>
            <a:off x="0" y="-2434"/>
            <a:ext cx="5868144" cy="6874602"/>
          </a:xfrm>
        </p:spPr>
      </p:pic>
      <p:sp>
        <p:nvSpPr>
          <p:cNvPr id="8" name="Title 1">
            <a:extLst>
              <a:ext uri="{FF2B5EF4-FFF2-40B4-BE49-F238E27FC236}">
                <a16:creationId xmlns:a16="http://schemas.microsoft.com/office/drawing/2014/main" id="{331D8B01-952D-4F26-9D0B-DA32DC28CE64}"/>
              </a:ext>
            </a:extLst>
          </p:cNvPr>
          <p:cNvSpPr>
            <a:spLocks noGrp="1"/>
          </p:cNvSpPr>
          <p:nvPr>
            <p:ph type="title"/>
          </p:nvPr>
        </p:nvSpPr>
        <p:spPr>
          <a:xfrm>
            <a:off x="6078992" y="3173556"/>
            <a:ext cx="2885495" cy="936064"/>
          </a:xfrm>
        </p:spPr>
        <p:txBody>
          <a:bodyPr>
            <a:noAutofit/>
          </a:bodyPr>
          <a:lstStyle/>
          <a:p>
            <a:pPr algn="ctr"/>
            <a:r>
              <a:rPr lang="cs-CZ" sz="2600" dirty="0">
                <a:latin typeface="Calibri (Základní text)"/>
              </a:rPr>
              <a:t>6 UPŘÍMNOST A TRANSPARENTNOST</a:t>
            </a:r>
            <a:br>
              <a:rPr lang="cs-CZ" sz="2600" b="1" cap="all" dirty="0">
                <a:solidFill>
                  <a:schemeClr val="accent2"/>
                </a:solidFill>
                <a:latin typeface="Calibri (Základní text)"/>
              </a:rPr>
            </a:br>
            <a:endParaRPr lang="cs-CZ" sz="2600" b="1" cap="all" dirty="0">
              <a:solidFill>
                <a:schemeClr val="accent2"/>
              </a:solidFill>
              <a:latin typeface="Calibri (Základní text)"/>
            </a:endParaRPr>
          </a:p>
        </p:txBody>
      </p:sp>
      <p:pic>
        <p:nvPicPr>
          <p:cNvPr id="6" name="Picture 5">
            <a:extLst>
              <a:ext uri="{FF2B5EF4-FFF2-40B4-BE49-F238E27FC236}">
                <a16:creationId xmlns:a16="http://schemas.microsoft.com/office/drawing/2014/main" id="{7B4506BE-A51E-44F7-9699-2D4FD4CC8C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1861687"/>
            <a:ext cx="1080120" cy="991249"/>
          </a:xfrm>
          <a:prstGeom prst="rect">
            <a:avLst/>
          </a:prstGeom>
        </p:spPr>
      </p:pic>
    </p:spTree>
    <p:extLst>
      <p:ext uri="{BB962C8B-B14F-4D97-AF65-F5344CB8AC3E}">
        <p14:creationId xmlns:p14="http://schemas.microsoft.com/office/powerpoint/2010/main" val="2524736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C5CEB9E-1D6F-4C51-841F-C09F5ED9E8CB}"/>
              </a:ext>
            </a:extLst>
          </p:cNvPr>
          <p:cNvSpPr/>
          <p:nvPr/>
        </p:nvSpPr>
        <p:spPr>
          <a:xfrm>
            <a:off x="1636906" y="4221088"/>
            <a:ext cx="1206902" cy="1108769"/>
          </a:xfrm>
          <a:prstGeom prst="rect">
            <a:avLst/>
          </a:prstGeom>
          <a:blipFill>
            <a:blip r:embed="rId2" cstate="print">
              <a:lum bright="70000" contrast="-70000"/>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Základní text)"/>
            </a:endParaRPr>
          </a:p>
        </p:txBody>
      </p:sp>
      <p:sp>
        <p:nvSpPr>
          <p:cNvPr id="4" name="Footer Placeholder 3">
            <a:extLst>
              <a:ext uri="{FF2B5EF4-FFF2-40B4-BE49-F238E27FC236}">
                <a16:creationId xmlns:a16="http://schemas.microsoft.com/office/drawing/2014/main" id="{AD67F683-6080-4BB0-891D-81FCE7FE10F1}"/>
              </a:ext>
            </a:extLst>
          </p:cNvPr>
          <p:cNvSpPr>
            <a:spLocks noGrp="1"/>
          </p:cNvSpPr>
          <p:nvPr>
            <p:ph type="ftr" sz="quarter" idx="10"/>
          </p:nvPr>
        </p:nvSpPr>
        <p:spPr/>
        <p:txBody>
          <a:bodyPr/>
          <a:lstStyle/>
          <a:p>
            <a:r>
              <a:rPr lang="cs-CZ" dirty="0">
                <a:latin typeface="Calibri (Základní text)"/>
              </a:rPr>
              <a:t>KODEX OBCHODNÍCH STANDARDŮ A ZÁSAD APAG</a:t>
            </a:r>
          </a:p>
        </p:txBody>
      </p:sp>
      <p:sp>
        <p:nvSpPr>
          <p:cNvPr id="5" name="Slide Number Placeholder 4">
            <a:extLst>
              <a:ext uri="{FF2B5EF4-FFF2-40B4-BE49-F238E27FC236}">
                <a16:creationId xmlns:a16="http://schemas.microsoft.com/office/drawing/2014/main" id="{68735388-95A4-4CD0-B2BB-A866ED4DC4FB}"/>
              </a:ext>
            </a:extLst>
          </p:cNvPr>
          <p:cNvSpPr>
            <a:spLocks noGrp="1"/>
          </p:cNvSpPr>
          <p:nvPr>
            <p:ph type="sldNum" sz="quarter" idx="11"/>
          </p:nvPr>
        </p:nvSpPr>
        <p:spPr/>
        <p:txBody>
          <a:bodyPr/>
          <a:lstStyle/>
          <a:p>
            <a:fld id="{C39117F4-3E9F-4732-B846-71DDBC752BFB}" type="slidenum">
              <a:rPr lang="en-US" smtClean="0">
                <a:latin typeface="Calibri (Základní text)"/>
              </a:rPr>
              <a:t>33</a:t>
            </a:fld>
            <a:endParaRPr lang="en-US" dirty="0">
              <a:latin typeface="Calibri (Základní text)"/>
            </a:endParaRPr>
          </a:p>
        </p:txBody>
      </p:sp>
      <p:sp>
        <p:nvSpPr>
          <p:cNvPr id="6" name="Title 1">
            <a:extLst>
              <a:ext uri="{FF2B5EF4-FFF2-40B4-BE49-F238E27FC236}">
                <a16:creationId xmlns:a16="http://schemas.microsoft.com/office/drawing/2014/main" id="{729C7692-2B90-4181-9AC8-7E588B21FF2A}"/>
              </a:ext>
            </a:extLst>
          </p:cNvPr>
          <p:cNvSpPr>
            <a:spLocks noGrp="1"/>
          </p:cNvSpPr>
          <p:nvPr>
            <p:ph type="title"/>
          </p:nvPr>
        </p:nvSpPr>
        <p:spPr>
          <a:xfrm>
            <a:off x="1080352" y="426601"/>
            <a:ext cx="6660000" cy="720000"/>
          </a:xfrm>
        </p:spPr>
        <p:txBody>
          <a:bodyPr>
            <a:normAutofit/>
          </a:bodyPr>
          <a:lstStyle/>
          <a:p>
            <a:r>
              <a:rPr lang="cs-CZ" sz="2800" dirty="0">
                <a:latin typeface="Calibri (Základní text)"/>
              </a:rPr>
              <a:t>6 UPŘÍMNOST A TRANSPARENTNOST</a:t>
            </a:r>
          </a:p>
        </p:txBody>
      </p:sp>
      <p:pic>
        <p:nvPicPr>
          <p:cNvPr id="7" name="Picture 6">
            <a:extLst>
              <a:ext uri="{FF2B5EF4-FFF2-40B4-BE49-F238E27FC236}">
                <a16:creationId xmlns:a16="http://schemas.microsoft.com/office/drawing/2014/main" id="{689DB1A8-D97B-4A19-9341-3A15A5F162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91385"/>
            <a:ext cx="648092" cy="594768"/>
          </a:xfrm>
          <a:prstGeom prst="rect">
            <a:avLst/>
          </a:prstGeom>
        </p:spPr>
      </p:pic>
      <p:sp>
        <p:nvSpPr>
          <p:cNvPr id="8" name="TextBox 7">
            <a:extLst>
              <a:ext uri="{FF2B5EF4-FFF2-40B4-BE49-F238E27FC236}">
                <a16:creationId xmlns:a16="http://schemas.microsoft.com/office/drawing/2014/main" id="{811F8B79-F3E4-4185-8565-69E738D727C5}"/>
              </a:ext>
            </a:extLst>
          </p:cNvPr>
          <p:cNvSpPr txBox="1"/>
          <p:nvPr/>
        </p:nvSpPr>
        <p:spPr>
          <a:xfrm>
            <a:off x="457200" y="1268760"/>
            <a:ext cx="2890664" cy="369332"/>
          </a:xfrm>
          <a:prstGeom prst="rect">
            <a:avLst/>
          </a:prstGeom>
          <a:noFill/>
        </p:spPr>
        <p:txBody>
          <a:bodyPr wrap="square" rtlCol="0">
            <a:spAutoFit/>
          </a:bodyPr>
          <a:lstStyle/>
          <a:p>
            <a:r>
              <a:rPr lang="cs-CZ" dirty="0">
                <a:latin typeface="Calibri (Základní text)"/>
              </a:rPr>
              <a:t>Externí a interní audity</a:t>
            </a:r>
          </a:p>
        </p:txBody>
      </p:sp>
      <p:sp>
        <p:nvSpPr>
          <p:cNvPr id="10" name="TextBox 9">
            <a:extLst>
              <a:ext uri="{FF2B5EF4-FFF2-40B4-BE49-F238E27FC236}">
                <a16:creationId xmlns:a16="http://schemas.microsoft.com/office/drawing/2014/main" id="{768C6F7A-F9B5-4491-B930-9E9C2917AF0C}"/>
              </a:ext>
            </a:extLst>
          </p:cNvPr>
          <p:cNvSpPr txBox="1"/>
          <p:nvPr/>
        </p:nvSpPr>
        <p:spPr>
          <a:xfrm>
            <a:off x="491852" y="1628800"/>
            <a:ext cx="8040588" cy="1938992"/>
          </a:xfrm>
          <a:prstGeom prst="rect">
            <a:avLst/>
          </a:prstGeom>
          <a:noFill/>
        </p:spPr>
        <p:txBody>
          <a:bodyPr wrap="square">
            <a:spAutoFit/>
          </a:bodyPr>
          <a:lstStyle/>
          <a:p>
            <a:pPr algn="just"/>
            <a:r>
              <a:rPr lang="cs-CZ" sz="1200" b="0" i="0" u="none" strike="noStrike" baseline="0" dirty="0">
                <a:latin typeface="Calibri (Základní text)"/>
              </a:rPr>
              <a:t>Jste povinni spolupracovat při jakýchkoliv interních nebo externích auditech, vyšetřováních a šetřeních. Pracovníkům APAG provádějícím vyšetřování, jakož i vládním regulačním orgánům a externím auditorům musíte vždy poskytovat pravdivé a přesné informace. Je důležité, abyste věnovali zvláštní pozornost uchovávání všech dokumentů, které se týkají jakéhokoliv hrozícího nebo probíhajícího vyšetřování, soudního sporu, auditu nebo kontroly týkající se společnosti APAG. To znamená, že nikdy nesmíte zatajit, pozměnit nebo zničit žádné dokumenty nebo záznamy týkající se takových dotazů. Znamená to také, že se musíte řídit konkrétními pokyny </a:t>
            </a:r>
            <a:r>
              <a:rPr lang="cs-CZ" sz="1200" dirty="0">
                <a:latin typeface="Calibri (Základní text)"/>
              </a:rPr>
              <a:t>právních poradců APAG ohledně </a:t>
            </a:r>
            <a:r>
              <a:rPr lang="cs-CZ" sz="1200" b="0" i="0" u="none" strike="noStrike" baseline="0" dirty="0">
                <a:latin typeface="Calibri (Základní text)"/>
              </a:rPr>
              <a:t>uchovávání a ochrany konkrétních informací</a:t>
            </a:r>
            <a:r>
              <a:rPr lang="cs-CZ" sz="1200" dirty="0">
                <a:latin typeface="Calibri (Základní text)"/>
              </a:rPr>
              <a:t>.</a:t>
            </a:r>
            <a:r>
              <a:rPr lang="cs-CZ" sz="1200" b="0" i="0" u="none" strike="noStrike" baseline="0" dirty="0">
                <a:latin typeface="Calibri (Základní text)"/>
              </a:rPr>
              <a:t> Pokud tak neučiníte, může se APAG a zúčastněné osoby vystavit trestní odpovědnosti. Pokud vás v souvislosti se standardní inspekcí nebo běžným auditem kontaktuje státní regulační orgán, informujte o tom svého nadřízeného a postupujte podle stanovených postupů. Pokud vás státní vyšetřovatel kontaktuje v jakékoliv jiné záležitosti, musíte o tom neprodleně informovat nejvyšší vedení.</a:t>
            </a:r>
          </a:p>
        </p:txBody>
      </p:sp>
      <p:sp>
        <p:nvSpPr>
          <p:cNvPr id="11" name="TextBox 10">
            <a:extLst>
              <a:ext uri="{FF2B5EF4-FFF2-40B4-BE49-F238E27FC236}">
                <a16:creationId xmlns:a16="http://schemas.microsoft.com/office/drawing/2014/main" id="{FD3E5B14-D789-4BBB-802A-509461D0F5F4}"/>
              </a:ext>
            </a:extLst>
          </p:cNvPr>
          <p:cNvSpPr txBox="1"/>
          <p:nvPr/>
        </p:nvSpPr>
        <p:spPr>
          <a:xfrm>
            <a:off x="764967" y="4005064"/>
            <a:ext cx="2942937" cy="1615827"/>
          </a:xfrm>
          <a:prstGeom prst="rect">
            <a:avLst/>
          </a:prstGeom>
          <a:noFill/>
          <a:ln w="38100">
            <a:solidFill>
              <a:schemeClr val="tx2">
                <a:lumMod val="75000"/>
              </a:schemeClr>
            </a:solidFill>
            <a:prstDash val="dash"/>
          </a:ln>
        </p:spPr>
        <p:txBody>
          <a:bodyPr wrap="square">
            <a:spAutoFit/>
          </a:bodyPr>
          <a:lstStyle/>
          <a:p>
            <a:pPr algn="l"/>
            <a:r>
              <a:rPr lang="cs-CZ" sz="1100" b="1" i="0" u="none" strike="noStrike" baseline="0" dirty="0">
                <a:solidFill>
                  <a:srgbClr val="E51E2B"/>
                </a:solidFill>
                <a:latin typeface="Calibri (Základní text)"/>
              </a:rPr>
              <a:t>UVAŽUJTE O TOMTO</a:t>
            </a:r>
          </a:p>
          <a:p>
            <a:pPr algn="just"/>
            <a:r>
              <a:rPr lang="cs-CZ" sz="1100" b="1" i="0" u="none" strike="noStrike" baseline="0" dirty="0">
                <a:latin typeface="Calibri (Základní text)"/>
              </a:rPr>
              <a:t>„Nechte čísla, aby fungovala.“</a:t>
            </a:r>
          </a:p>
          <a:p>
            <a:pPr algn="just"/>
            <a:r>
              <a:rPr lang="cs-CZ" sz="1100" b="1" i="0" u="none" strike="noStrike" baseline="0" dirty="0">
                <a:latin typeface="Calibri (Základní text)"/>
              </a:rPr>
              <a:t>„Pozdržte tento prodej do příštího měsíce, abychom mohli splnit cíl pro příští čtvrtletí.“</a:t>
            </a:r>
          </a:p>
          <a:p>
            <a:pPr algn="just"/>
            <a:r>
              <a:rPr lang="cs-CZ" sz="1100" b="1" i="0" u="none" strike="noStrike" baseline="0" dirty="0">
                <a:latin typeface="Calibri (Základní text)"/>
              </a:rPr>
              <a:t>„Vyplň za mě mou docházku, protože mám malé zpoždění.“</a:t>
            </a:r>
          </a:p>
          <a:p>
            <a:pPr algn="just"/>
            <a:r>
              <a:rPr lang="cs-CZ" sz="1100" b="0" i="0" u="none" strike="noStrike" baseline="0" dirty="0">
                <a:latin typeface="Calibri (Základní text)"/>
              </a:rPr>
              <a:t>Slyšíte takové komentáře? Zastavte se a vyhledejte pomoc. Pokud to zní nezákonně nebo neeticky, pravděpodobně to takové je</a:t>
            </a:r>
            <a:r>
              <a:rPr lang="cs-CZ" sz="1100" b="0" i="0" u="none" strike="noStrike" baseline="0" dirty="0">
                <a:solidFill>
                  <a:srgbClr val="6E6F71"/>
                </a:solidFill>
                <a:latin typeface="Calibri (Základní text)"/>
              </a:rPr>
              <a:t>.</a:t>
            </a:r>
          </a:p>
        </p:txBody>
      </p:sp>
      <p:sp>
        <p:nvSpPr>
          <p:cNvPr id="14" name="TextBox 13">
            <a:extLst>
              <a:ext uri="{FF2B5EF4-FFF2-40B4-BE49-F238E27FC236}">
                <a16:creationId xmlns:a16="http://schemas.microsoft.com/office/drawing/2014/main" id="{0EE1EB36-ECC3-464A-B6B1-F6119696D808}"/>
              </a:ext>
            </a:extLst>
          </p:cNvPr>
          <p:cNvSpPr txBox="1"/>
          <p:nvPr/>
        </p:nvSpPr>
        <p:spPr>
          <a:xfrm>
            <a:off x="3960440" y="3508553"/>
            <a:ext cx="4572000" cy="2800767"/>
          </a:xfrm>
          <a:prstGeom prst="rect">
            <a:avLst/>
          </a:prstGeom>
          <a:noFill/>
        </p:spPr>
        <p:txBody>
          <a:bodyPr wrap="square">
            <a:spAutoFit/>
          </a:bodyPr>
          <a:lstStyle/>
          <a:p>
            <a:pPr algn="l"/>
            <a:r>
              <a:rPr lang="cs-CZ" sz="1100" b="1" i="0" u="none" strike="noStrike" baseline="0" dirty="0">
                <a:solidFill>
                  <a:schemeClr val="accent2"/>
                </a:solidFill>
                <a:latin typeface="Calibri (Základní text)"/>
              </a:rPr>
              <a:t>Co ještě můžete udělat?</a:t>
            </a:r>
          </a:p>
          <a:p>
            <a:pPr algn="just"/>
            <a:r>
              <a:rPr lang="cs-CZ" sz="1100" b="1" i="0" u="none" strike="noStrike" baseline="0" dirty="0">
                <a:latin typeface="Calibri (Základní text)"/>
              </a:rPr>
              <a:t>Správně klasifikujte transakce. </a:t>
            </a:r>
            <a:r>
              <a:rPr lang="cs-CZ" sz="1100" b="0" i="0" u="none" strike="noStrike" baseline="0" dirty="0">
                <a:latin typeface="Calibri (Základní text)"/>
              </a:rPr>
              <a:t>Je důležité, abychom nikdy nezkreslovali skutečnou povahu jakékoliv transakce. Dbejte na to, abyste transakce vždy zaúčtovali a zařadili do správného účetního období a na příslušný účet a do příslušného oddělení. Nikdy nezrychlujte ani nezpomalujte zaznamenávání příjmů nebo výdajů, abyste splnili rozpočtový cíl.</a:t>
            </a:r>
          </a:p>
          <a:p>
            <a:pPr algn="just"/>
            <a:r>
              <a:rPr lang="cs-CZ" sz="1100" b="1" i="0" u="none" strike="noStrike" baseline="0" dirty="0">
                <a:latin typeface="Calibri (Základní text)"/>
              </a:rPr>
              <a:t>Udržujte naše vysoké standardy. </a:t>
            </a:r>
            <a:r>
              <a:rPr lang="cs-CZ" sz="1100" b="0" i="0" u="none" strike="noStrike" baseline="0" dirty="0">
                <a:latin typeface="Calibri (Základní text)"/>
              </a:rPr>
              <a:t>Nefalšujeme ani nezkreslujeme žádné záznamy, účty ani transakce. A z žádného důvodu nemůžeme zřizovat žádné nezveřejněné, nezaznamenané nebo neevidované účty. Pokud předkládáte výdaje k proplacení nebo provádíte platby jménem naší společnosti, přiložte veškerou požadovanou dokumentaci a schválení. Odhady a přírůstky musí být rovněž podloženy</a:t>
            </a:r>
          </a:p>
          <a:p>
            <a:pPr algn="l"/>
            <a:r>
              <a:rPr lang="cs-CZ" sz="1100" b="0" i="0" u="none" strike="noStrike" baseline="0" dirty="0">
                <a:latin typeface="Calibri (Základní text)"/>
              </a:rPr>
              <a:t>příslušnou dokumentací na základě vašeho nejlepšího úsudku.</a:t>
            </a:r>
          </a:p>
          <a:p>
            <a:pPr algn="just"/>
            <a:r>
              <a:rPr lang="cs-CZ" sz="1100" b="1" i="0" u="none" strike="noStrike" baseline="0" dirty="0">
                <a:latin typeface="Calibri (Základní text)"/>
              </a:rPr>
              <a:t>Buďte k auditorům upřímní. </a:t>
            </a:r>
            <a:r>
              <a:rPr lang="cs-CZ" sz="1100" b="0" i="0" u="none" strike="noStrike" baseline="0" dirty="0">
                <a:latin typeface="Calibri (Základní text)"/>
              </a:rPr>
              <a:t>Pokud vaše práce vyžaduje, abyste poskytovali informace vládě nebo regulačním orgánům, ujistěte se, že informace, které </a:t>
            </a:r>
            <a:r>
              <a:rPr lang="cs-CZ" sz="1100" b="0" i="0" u="none" strike="noStrike" baseline="0" dirty="0" err="1">
                <a:latin typeface="Calibri (Základní text)"/>
              </a:rPr>
              <a:t>poskytujetejsou</a:t>
            </a:r>
            <a:r>
              <a:rPr lang="cs-CZ" sz="1100" b="0" i="0" u="none" strike="noStrike" baseline="0" dirty="0">
                <a:latin typeface="Calibri (Základní text)"/>
              </a:rPr>
              <a:t> úplné, spravedlivé, přesné, včasné a srozumitelné.</a:t>
            </a:r>
          </a:p>
        </p:txBody>
      </p:sp>
    </p:spTree>
    <p:extLst>
      <p:ext uri="{BB962C8B-B14F-4D97-AF65-F5344CB8AC3E}">
        <p14:creationId xmlns:p14="http://schemas.microsoft.com/office/powerpoint/2010/main" val="4109269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DEEE96-7163-4D99-8FC9-38A44C5035DE}"/>
              </a:ext>
            </a:extLst>
          </p:cNvPr>
          <p:cNvSpPr>
            <a:spLocks noGrp="1"/>
          </p:cNvSpPr>
          <p:nvPr>
            <p:ph idx="1"/>
          </p:nvPr>
        </p:nvSpPr>
        <p:spPr>
          <a:xfrm>
            <a:off x="395536" y="1628800"/>
            <a:ext cx="8229600" cy="3888432"/>
          </a:xfrm>
          <a:ln>
            <a:noFill/>
          </a:ln>
        </p:spPr>
        <p:txBody>
          <a:bodyPr>
            <a:normAutofit lnSpcReduction="10000"/>
          </a:bodyPr>
          <a:lstStyle/>
          <a:p>
            <a:pPr algn="l"/>
            <a:r>
              <a:rPr lang="cs-CZ" sz="1200" b="1" i="0" u="none" strike="noStrike" baseline="0" dirty="0">
                <a:latin typeface="Calibri (Základní text)"/>
              </a:rPr>
              <a:t>Buďte vždy vstřícní, ochotní a transparentní </a:t>
            </a:r>
          </a:p>
          <a:p>
            <a:pPr algn="just"/>
            <a:r>
              <a:rPr lang="cs-CZ" sz="1200" b="0" i="0" u="none" strike="noStrike" baseline="0" dirty="0">
                <a:latin typeface="Calibri (Základní text)"/>
              </a:rPr>
              <a:t>Pokud jde o účetní postupy nebo účetní výkazy společnosti APAG, vždy spolupracujte a pravdivě komunikujte se členy interního auditu, účetního týmu, týmu pro etiku a dodržování předpisů a právního týmu společnosti APAG, dále s nezávislými auditory společnosti APAG, externími poradci a vládními vyšetřovateli nebo regulačními orgány. V rámci našeho závazku </a:t>
            </a:r>
            <a:br>
              <a:rPr lang="cs-CZ" sz="1200" b="0" i="0" u="none" strike="noStrike" baseline="0" dirty="0">
                <a:latin typeface="Calibri (Základní text)"/>
              </a:rPr>
            </a:br>
            <a:r>
              <a:rPr lang="cs-CZ" sz="1200" b="0" i="0" u="none" strike="noStrike" baseline="0" dirty="0">
                <a:latin typeface="Calibri (Základní text)"/>
              </a:rPr>
              <a:t>k přesnosti našich veřejně zveřejňovaných finančních informací musíme zajistit, aby příslušné orgány měly k dispozici relevantní informace týkající se finanční situace společnosti APAG a našich vnitřních kontrolních mechanismů. </a:t>
            </a:r>
            <a:r>
              <a:rPr lang="cs-CZ" sz="1200" b="0" i="0" u="none" strike="noStrike" baseline="0" dirty="0">
                <a:solidFill>
                  <a:srgbClr val="000000"/>
                </a:solidFill>
                <a:latin typeface="Calibri (Základní text)"/>
              </a:rPr>
              <a:t>Poctivé jednání společnosti APAG zahrnuje zajištění toho, aby všechny dohody a závazky byly uzavřeny písemně a zahrnovaly všechny aspekty transakce.</a:t>
            </a:r>
          </a:p>
          <a:p>
            <a:pPr marL="0" indent="0" algn="l">
              <a:buNone/>
            </a:pPr>
            <a:endParaRPr lang="en-US" sz="1200" b="0" i="0" u="none" strike="noStrike" baseline="0" dirty="0">
              <a:solidFill>
                <a:srgbClr val="000000"/>
              </a:solidFill>
              <a:latin typeface="Calibri (Základní text)"/>
            </a:endParaRPr>
          </a:p>
          <a:p>
            <a:pPr algn="l"/>
            <a:r>
              <a:rPr lang="cs-CZ" sz="1200" b="1" i="0" u="none" strike="noStrike" baseline="0" dirty="0">
                <a:solidFill>
                  <a:srgbClr val="000000"/>
                </a:solidFill>
                <a:latin typeface="Calibri (Základní text)"/>
              </a:rPr>
              <a:t>Pochopení a respektování podpisových pravomocí </a:t>
            </a:r>
          </a:p>
          <a:p>
            <a:pPr algn="just"/>
            <a:r>
              <a:rPr lang="cs-CZ" sz="1200" b="0" i="0" u="none" strike="noStrike" baseline="0" dirty="0">
                <a:solidFill>
                  <a:srgbClr val="000000"/>
                </a:solidFill>
                <a:latin typeface="Calibri (Základní text)"/>
              </a:rPr>
              <a:t>APAG má definovaný proces pro liniové vedení, které schvaluje ceny a některé další smluvní podmínky. Pouze oprávněné osoby mohou přijímat závazky jménem APAG. Závazky zahrnují smlouvy, objednávky, výkazy práce a jiné obchodní závazky nebo přísliby plnění. Při uzavírání, úpravě nebo změně jakéhokoliv závazku musíte splnit následující podmínky:</a:t>
            </a:r>
          </a:p>
          <a:p>
            <a:pPr lvl="1"/>
            <a:r>
              <a:rPr lang="cs-CZ" sz="1200" b="0" i="0" u="none" strike="noStrike" baseline="0" dirty="0">
                <a:solidFill>
                  <a:srgbClr val="000000"/>
                </a:solidFill>
                <a:latin typeface="Calibri (Základní text)"/>
              </a:rPr>
              <a:t>Předem získejte všechna příslušná povolení.</a:t>
            </a:r>
          </a:p>
          <a:p>
            <a:pPr lvl="1"/>
            <a:r>
              <a:rPr lang="cs-CZ" sz="1200" b="0" i="0" u="none" strike="noStrike" baseline="0" dirty="0">
                <a:solidFill>
                  <a:srgbClr val="000000"/>
                </a:solidFill>
                <a:latin typeface="Calibri (Základní text)"/>
              </a:rPr>
              <a:t>Pro dohody používejte písemnou dokumentaci schválenou vrcholovým vedením.</a:t>
            </a:r>
          </a:p>
          <a:p>
            <a:pPr lvl="1"/>
            <a:r>
              <a:rPr lang="cs-CZ" sz="1200" b="0" i="0" u="none" strike="noStrike" baseline="0" dirty="0">
                <a:solidFill>
                  <a:srgbClr val="000000"/>
                </a:solidFill>
                <a:latin typeface="Calibri (Základní text)"/>
              </a:rPr>
              <a:t>Poskytněte dokončenou písemnou dokumentaci příslušné osobě k zapsání do našich účetních knih a záznamů.</a:t>
            </a:r>
          </a:p>
          <a:p>
            <a:pPr lvl="1"/>
            <a:r>
              <a:rPr lang="cs-CZ" sz="1200" b="0" i="0" u="none" strike="noStrike" baseline="0" dirty="0">
                <a:solidFill>
                  <a:srgbClr val="000000"/>
                </a:solidFill>
                <a:latin typeface="Calibri (Základní text)"/>
              </a:rPr>
              <a:t>Zajistěte, aby písemná dokumentace obsahovala příslušné podmínky, s nimiž strany souhlasí.</a:t>
            </a:r>
          </a:p>
          <a:p>
            <a:pPr marL="457200" lvl="1" indent="0">
              <a:buNone/>
            </a:pPr>
            <a:endParaRPr lang="en-US" sz="1200" b="0" i="0" u="none" strike="noStrike" baseline="0" dirty="0">
              <a:solidFill>
                <a:srgbClr val="000000"/>
              </a:solidFill>
              <a:latin typeface="Calibri (Základní text)"/>
            </a:endParaRPr>
          </a:p>
          <a:p>
            <a:pPr algn="just"/>
            <a:r>
              <a:rPr lang="cs-CZ" sz="1200" b="0" i="0" u="none" strike="noStrike" baseline="0" dirty="0">
                <a:solidFill>
                  <a:srgbClr val="000000"/>
                </a:solidFill>
                <a:latin typeface="Calibri (Základní text)"/>
              </a:rPr>
              <a:t>Přijímání obchodních závazků mimo tento proces, například prostřednictvím neformálních nebo ústních dohod, je zakázáno. Chápejte a respektujte pravomoci v oblasti výdajů a dodržování procesu schvalování vedením.</a:t>
            </a:r>
          </a:p>
        </p:txBody>
      </p:sp>
      <p:sp>
        <p:nvSpPr>
          <p:cNvPr id="4" name="Footer Placeholder 3">
            <a:extLst>
              <a:ext uri="{FF2B5EF4-FFF2-40B4-BE49-F238E27FC236}">
                <a16:creationId xmlns:a16="http://schemas.microsoft.com/office/drawing/2014/main" id="{2A2EE5F1-5842-4241-B5AF-005C327B1E4A}"/>
              </a:ext>
            </a:extLst>
          </p:cNvPr>
          <p:cNvSpPr>
            <a:spLocks noGrp="1"/>
          </p:cNvSpPr>
          <p:nvPr>
            <p:ph type="ftr" sz="quarter" idx="10"/>
          </p:nvPr>
        </p:nvSpPr>
        <p:spPr/>
        <p:txBody>
          <a:bodyPr/>
          <a:lstStyle/>
          <a:p>
            <a:r>
              <a:rPr lang="cs-CZ" dirty="0">
                <a:latin typeface="Calibri (Základní text)"/>
              </a:rPr>
              <a:t>KODEX OBCHODNÍCH STANDARDŮ A ZÁSAD APAG</a:t>
            </a:r>
          </a:p>
        </p:txBody>
      </p:sp>
      <p:sp>
        <p:nvSpPr>
          <p:cNvPr id="5" name="Slide Number Placeholder 4">
            <a:extLst>
              <a:ext uri="{FF2B5EF4-FFF2-40B4-BE49-F238E27FC236}">
                <a16:creationId xmlns:a16="http://schemas.microsoft.com/office/drawing/2014/main" id="{418D1226-3C0A-4626-A188-A656FC2B91A8}"/>
              </a:ext>
            </a:extLst>
          </p:cNvPr>
          <p:cNvSpPr>
            <a:spLocks noGrp="1"/>
          </p:cNvSpPr>
          <p:nvPr>
            <p:ph type="sldNum" sz="quarter" idx="11"/>
          </p:nvPr>
        </p:nvSpPr>
        <p:spPr/>
        <p:txBody>
          <a:bodyPr/>
          <a:lstStyle/>
          <a:p>
            <a:fld id="{C39117F4-3E9F-4732-B846-71DDBC752BFB}" type="slidenum">
              <a:rPr lang="en-US" smtClean="0">
                <a:latin typeface="Calibri (Základní text)"/>
              </a:rPr>
              <a:t>34</a:t>
            </a:fld>
            <a:endParaRPr lang="en-US" dirty="0">
              <a:latin typeface="Calibri (Základní text)"/>
            </a:endParaRPr>
          </a:p>
        </p:txBody>
      </p:sp>
      <p:sp>
        <p:nvSpPr>
          <p:cNvPr id="8" name="Title 1">
            <a:extLst>
              <a:ext uri="{FF2B5EF4-FFF2-40B4-BE49-F238E27FC236}">
                <a16:creationId xmlns:a16="http://schemas.microsoft.com/office/drawing/2014/main" id="{6284D3A2-AADD-467C-BABC-006045B9BECE}"/>
              </a:ext>
            </a:extLst>
          </p:cNvPr>
          <p:cNvSpPr>
            <a:spLocks noGrp="1"/>
          </p:cNvSpPr>
          <p:nvPr>
            <p:ph type="title"/>
          </p:nvPr>
        </p:nvSpPr>
        <p:spPr>
          <a:xfrm>
            <a:off x="1080352" y="426601"/>
            <a:ext cx="6660000" cy="720000"/>
          </a:xfrm>
        </p:spPr>
        <p:txBody>
          <a:bodyPr>
            <a:normAutofit/>
          </a:bodyPr>
          <a:lstStyle/>
          <a:p>
            <a:r>
              <a:rPr lang="cs-CZ" sz="2800" dirty="0">
                <a:latin typeface="Calibri (Základní text)"/>
              </a:rPr>
              <a:t>6 UPŘÍMNOST A TRANSPARENTNOST</a:t>
            </a:r>
          </a:p>
        </p:txBody>
      </p:sp>
      <p:pic>
        <p:nvPicPr>
          <p:cNvPr id="10" name="Picture 9">
            <a:extLst>
              <a:ext uri="{FF2B5EF4-FFF2-40B4-BE49-F238E27FC236}">
                <a16:creationId xmlns:a16="http://schemas.microsoft.com/office/drawing/2014/main" id="{D08B4AE2-5693-4B36-8697-E5DA893D16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491385"/>
            <a:ext cx="648092" cy="594768"/>
          </a:xfrm>
          <a:prstGeom prst="rect">
            <a:avLst/>
          </a:prstGeom>
        </p:spPr>
      </p:pic>
      <p:sp>
        <p:nvSpPr>
          <p:cNvPr id="11" name="TextBox 10">
            <a:extLst>
              <a:ext uri="{FF2B5EF4-FFF2-40B4-BE49-F238E27FC236}">
                <a16:creationId xmlns:a16="http://schemas.microsoft.com/office/drawing/2014/main" id="{B1E5C06A-36F2-40FE-AB8B-9E399EB5EBDD}"/>
              </a:ext>
            </a:extLst>
          </p:cNvPr>
          <p:cNvSpPr txBox="1"/>
          <p:nvPr/>
        </p:nvSpPr>
        <p:spPr>
          <a:xfrm>
            <a:off x="539552" y="1247556"/>
            <a:ext cx="2890664" cy="369332"/>
          </a:xfrm>
          <a:prstGeom prst="rect">
            <a:avLst/>
          </a:prstGeom>
          <a:noFill/>
        </p:spPr>
        <p:txBody>
          <a:bodyPr wrap="square" rtlCol="0">
            <a:spAutoFit/>
          </a:bodyPr>
          <a:lstStyle/>
          <a:p>
            <a:r>
              <a:rPr lang="cs-CZ" dirty="0">
                <a:latin typeface="Calibri (Základní text)"/>
              </a:rPr>
              <a:t>Finanční integrita</a:t>
            </a:r>
          </a:p>
        </p:txBody>
      </p:sp>
    </p:spTree>
    <p:extLst>
      <p:ext uri="{BB962C8B-B14F-4D97-AF65-F5344CB8AC3E}">
        <p14:creationId xmlns:p14="http://schemas.microsoft.com/office/powerpoint/2010/main" val="19658312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A7963FA-A5CC-4843-8F67-047A7CF94307}"/>
              </a:ext>
            </a:extLst>
          </p:cNvPr>
          <p:cNvSpPr>
            <a:spLocks noGrp="1"/>
          </p:cNvSpPr>
          <p:nvPr>
            <p:ph type="ftr" sz="quarter" idx="10"/>
          </p:nvPr>
        </p:nvSpPr>
        <p:spPr/>
        <p:txBody>
          <a:bodyPr/>
          <a:lstStyle/>
          <a:p>
            <a:r>
              <a:rPr lang="cs-CZ" dirty="0"/>
              <a:t>KODEX OBCHODNÍCH STANDARDŮ A ZÁSAD APAG</a:t>
            </a:r>
          </a:p>
        </p:txBody>
      </p:sp>
      <p:sp>
        <p:nvSpPr>
          <p:cNvPr id="5" name="Slide Number Placeholder 4">
            <a:extLst>
              <a:ext uri="{FF2B5EF4-FFF2-40B4-BE49-F238E27FC236}">
                <a16:creationId xmlns:a16="http://schemas.microsoft.com/office/drawing/2014/main" id="{67172193-48E0-4046-BD86-1C90045EF87D}"/>
              </a:ext>
            </a:extLst>
          </p:cNvPr>
          <p:cNvSpPr>
            <a:spLocks noGrp="1"/>
          </p:cNvSpPr>
          <p:nvPr>
            <p:ph type="sldNum" sz="quarter" idx="11"/>
          </p:nvPr>
        </p:nvSpPr>
        <p:spPr/>
        <p:txBody>
          <a:bodyPr/>
          <a:lstStyle/>
          <a:p>
            <a:fld id="{C39117F4-3E9F-4732-B846-71DDBC752BFB}" type="slidenum">
              <a:rPr lang="en-US" smtClean="0"/>
              <a:t>35</a:t>
            </a:fld>
            <a:endParaRPr lang="en-US" dirty="0"/>
          </a:p>
        </p:txBody>
      </p:sp>
      <p:sp>
        <p:nvSpPr>
          <p:cNvPr id="8" name="Title 1">
            <a:extLst>
              <a:ext uri="{FF2B5EF4-FFF2-40B4-BE49-F238E27FC236}">
                <a16:creationId xmlns:a16="http://schemas.microsoft.com/office/drawing/2014/main" id="{F14C2C8B-6A54-46FF-BE4A-7CD5B8A84652}"/>
              </a:ext>
            </a:extLst>
          </p:cNvPr>
          <p:cNvSpPr>
            <a:spLocks noGrp="1"/>
          </p:cNvSpPr>
          <p:nvPr>
            <p:ph type="title"/>
          </p:nvPr>
        </p:nvSpPr>
        <p:spPr>
          <a:xfrm>
            <a:off x="1080352" y="426601"/>
            <a:ext cx="6660000" cy="720000"/>
          </a:xfrm>
        </p:spPr>
        <p:txBody>
          <a:bodyPr>
            <a:normAutofit/>
          </a:bodyPr>
          <a:lstStyle/>
          <a:p>
            <a:r>
              <a:rPr lang="cs-CZ" sz="2800" dirty="0">
                <a:latin typeface="Calibri (Základní text)"/>
              </a:rPr>
              <a:t>6 UPŘÍMNOST A TRANSPARENTNOST</a:t>
            </a:r>
          </a:p>
        </p:txBody>
      </p:sp>
      <p:pic>
        <p:nvPicPr>
          <p:cNvPr id="9" name="Picture 8">
            <a:extLst>
              <a:ext uri="{FF2B5EF4-FFF2-40B4-BE49-F238E27FC236}">
                <a16:creationId xmlns:a16="http://schemas.microsoft.com/office/drawing/2014/main" id="{618E259A-FDE4-4905-820A-64EC4C1C5E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491385"/>
            <a:ext cx="648092" cy="594768"/>
          </a:xfrm>
          <a:prstGeom prst="rect">
            <a:avLst/>
          </a:prstGeom>
        </p:spPr>
      </p:pic>
      <p:sp>
        <p:nvSpPr>
          <p:cNvPr id="10" name="TextBox 9">
            <a:extLst>
              <a:ext uri="{FF2B5EF4-FFF2-40B4-BE49-F238E27FC236}">
                <a16:creationId xmlns:a16="http://schemas.microsoft.com/office/drawing/2014/main" id="{7B06E2C2-3D67-4EC2-BF7F-EB247D958D9C}"/>
              </a:ext>
            </a:extLst>
          </p:cNvPr>
          <p:cNvSpPr txBox="1"/>
          <p:nvPr/>
        </p:nvSpPr>
        <p:spPr>
          <a:xfrm>
            <a:off x="575566" y="1340768"/>
            <a:ext cx="2890664" cy="369332"/>
          </a:xfrm>
          <a:prstGeom prst="rect">
            <a:avLst/>
          </a:prstGeom>
          <a:noFill/>
        </p:spPr>
        <p:txBody>
          <a:bodyPr wrap="square" rtlCol="0">
            <a:spAutoFit/>
          </a:bodyPr>
          <a:lstStyle/>
          <a:p>
            <a:r>
              <a:rPr lang="cs-CZ" dirty="0"/>
              <a:t>Insider trading  a spropitné</a:t>
            </a:r>
          </a:p>
        </p:txBody>
      </p:sp>
    </p:spTree>
    <p:extLst>
      <p:ext uri="{BB962C8B-B14F-4D97-AF65-F5344CB8AC3E}">
        <p14:creationId xmlns:p14="http://schemas.microsoft.com/office/powerpoint/2010/main" val="3872317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C269E40-5007-48F9-888D-E96292D91E40}"/>
              </a:ext>
            </a:extLst>
          </p:cNvPr>
          <p:cNvSpPr>
            <a:spLocks noGrp="1"/>
          </p:cNvSpPr>
          <p:nvPr>
            <p:ph type="ftr" sz="quarter" idx="10"/>
          </p:nvPr>
        </p:nvSpPr>
        <p:spPr/>
        <p:txBody>
          <a:bodyPr/>
          <a:lstStyle/>
          <a:p>
            <a:r>
              <a:rPr lang="cs-CZ" dirty="0"/>
              <a:t>KODEX OBCHODNÍCH STANDARDŮ A ZÁSAD APAG</a:t>
            </a:r>
          </a:p>
        </p:txBody>
      </p:sp>
      <p:sp>
        <p:nvSpPr>
          <p:cNvPr id="5" name="Slide Number Placeholder 4">
            <a:extLst>
              <a:ext uri="{FF2B5EF4-FFF2-40B4-BE49-F238E27FC236}">
                <a16:creationId xmlns:a16="http://schemas.microsoft.com/office/drawing/2014/main" id="{8A12878C-E801-4BFD-AE22-0DF6F604655A}"/>
              </a:ext>
            </a:extLst>
          </p:cNvPr>
          <p:cNvSpPr>
            <a:spLocks noGrp="1"/>
          </p:cNvSpPr>
          <p:nvPr>
            <p:ph type="sldNum" sz="quarter" idx="11"/>
          </p:nvPr>
        </p:nvSpPr>
        <p:spPr/>
        <p:txBody>
          <a:bodyPr/>
          <a:lstStyle/>
          <a:p>
            <a:fld id="{C39117F4-3E9F-4732-B846-71DDBC752BFB}" type="slidenum">
              <a:rPr lang="en-US" smtClean="0"/>
              <a:t>36</a:t>
            </a:fld>
            <a:endParaRPr lang="en-US" dirty="0"/>
          </a:p>
        </p:txBody>
      </p:sp>
      <p:pic>
        <p:nvPicPr>
          <p:cNvPr id="7" name="Content Placeholder 6">
            <a:extLst>
              <a:ext uri="{FF2B5EF4-FFF2-40B4-BE49-F238E27FC236}">
                <a16:creationId xmlns:a16="http://schemas.microsoft.com/office/drawing/2014/main" id="{1EB29145-4C8E-4E3D-AF08-A4A5EB209B0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058" r="51219" b="15746"/>
          <a:stretch/>
        </p:blipFill>
        <p:spPr>
          <a:xfrm>
            <a:off x="0" y="-2434"/>
            <a:ext cx="5868144" cy="6874602"/>
          </a:xfrm>
        </p:spPr>
      </p:pic>
      <p:sp>
        <p:nvSpPr>
          <p:cNvPr id="8" name="Title 1">
            <a:extLst>
              <a:ext uri="{FF2B5EF4-FFF2-40B4-BE49-F238E27FC236}">
                <a16:creationId xmlns:a16="http://schemas.microsoft.com/office/drawing/2014/main" id="{331D8B01-952D-4F26-9D0B-DA32DC28CE64}"/>
              </a:ext>
            </a:extLst>
          </p:cNvPr>
          <p:cNvSpPr>
            <a:spLocks noGrp="1"/>
          </p:cNvSpPr>
          <p:nvPr>
            <p:ph type="title"/>
          </p:nvPr>
        </p:nvSpPr>
        <p:spPr>
          <a:xfrm>
            <a:off x="6078993" y="3069000"/>
            <a:ext cx="2698114" cy="720000"/>
          </a:xfrm>
        </p:spPr>
        <p:txBody>
          <a:bodyPr>
            <a:normAutofit/>
          </a:bodyPr>
          <a:lstStyle/>
          <a:p>
            <a:pPr algn="ctr"/>
            <a:r>
              <a:rPr lang="cs-CZ" sz="3200" dirty="0">
                <a:latin typeface="Calibri (Základní text)"/>
              </a:rPr>
              <a:t>7 Závazek</a:t>
            </a:r>
          </a:p>
        </p:txBody>
      </p:sp>
      <p:pic>
        <p:nvPicPr>
          <p:cNvPr id="9" name="Graphic 40" descr="Rocket">
            <a:extLst>
              <a:ext uri="{FF2B5EF4-FFF2-40B4-BE49-F238E27FC236}">
                <a16:creationId xmlns:a16="http://schemas.microsoft.com/office/drawing/2014/main" id="{FFA00938-B4B0-414B-97B3-68570470F1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2280" y="2165546"/>
            <a:ext cx="975422" cy="975422"/>
          </a:xfrm>
          <a:prstGeom prst="rect">
            <a:avLst/>
          </a:prstGeom>
        </p:spPr>
      </p:pic>
    </p:spTree>
    <p:extLst>
      <p:ext uri="{BB962C8B-B14F-4D97-AF65-F5344CB8AC3E}">
        <p14:creationId xmlns:p14="http://schemas.microsoft.com/office/powerpoint/2010/main" val="17330567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D1454-DA29-460B-8682-03F67EAE0D9C}"/>
              </a:ext>
            </a:extLst>
          </p:cNvPr>
          <p:cNvSpPr>
            <a:spLocks noGrp="1"/>
          </p:cNvSpPr>
          <p:nvPr>
            <p:ph type="title"/>
          </p:nvPr>
        </p:nvSpPr>
        <p:spPr>
          <a:xfrm>
            <a:off x="960000" y="479286"/>
            <a:ext cx="6660000" cy="720000"/>
          </a:xfrm>
          <a:ln>
            <a:noFill/>
          </a:ln>
        </p:spPr>
        <p:txBody>
          <a:bodyPr>
            <a:normAutofit/>
          </a:bodyPr>
          <a:lstStyle/>
          <a:p>
            <a:r>
              <a:rPr lang="cs-CZ" sz="2800" dirty="0">
                <a:latin typeface="Calibri (Základní text)"/>
              </a:rPr>
              <a:t>7 Závazek</a:t>
            </a:r>
          </a:p>
        </p:txBody>
      </p:sp>
      <p:sp>
        <p:nvSpPr>
          <p:cNvPr id="3" name="Content Placeholder 2">
            <a:extLst>
              <a:ext uri="{FF2B5EF4-FFF2-40B4-BE49-F238E27FC236}">
                <a16:creationId xmlns:a16="http://schemas.microsoft.com/office/drawing/2014/main" id="{2830A83C-DC60-415D-83E7-404224DAB2DD}"/>
              </a:ext>
            </a:extLst>
          </p:cNvPr>
          <p:cNvSpPr>
            <a:spLocks noGrp="1"/>
          </p:cNvSpPr>
          <p:nvPr>
            <p:ph idx="1"/>
          </p:nvPr>
        </p:nvSpPr>
        <p:spPr>
          <a:xfrm>
            <a:off x="432400" y="1265986"/>
            <a:ext cx="8244056" cy="4971326"/>
          </a:xfrm>
          <a:ln>
            <a:noFill/>
          </a:ln>
        </p:spPr>
        <p:txBody>
          <a:bodyPr>
            <a:normAutofit/>
          </a:bodyPr>
          <a:lstStyle/>
          <a:p>
            <a:pPr marL="0" indent="0" algn="l">
              <a:lnSpc>
                <a:spcPct val="110000"/>
              </a:lnSpc>
              <a:buNone/>
            </a:pPr>
            <a:r>
              <a:rPr lang="cs-CZ" sz="1600" i="0" u="none" strike="noStrike" baseline="0" dirty="0">
                <a:latin typeface="+mn-lt"/>
              </a:rPr>
              <a:t>Lidská práva</a:t>
            </a:r>
          </a:p>
          <a:p>
            <a:pPr marL="0" indent="0" algn="just">
              <a:lnSpc>
                <a:spcPct val="110000"/>
              </a:lnSpc>
              <a:buNone/>
            </a:pPr>
            <a:r>
              <a:rPr lang="cs-CZ" sz="1200" b="0" i="0" u="none" strike="noStrike" baseline="0" dirty="0">
                <a:latin typeface="+mn-lt"/>
              </a:rPr>
              <a:t>Respektování lidských práv je jednou ze základních hodnot společnosti. Svými kroky a zásadami se snažíme respektovat </a:t>
            </a:r>
            <a:br>
              <a:rPr lang="cs-CZ" sz="1200" b="0" i="0" u="none" strike="noStrike" baseline="0" dirty="0">
                <a:latin typeface="+mn-lt"/>
              </a:rPr>
            </a:br>
            <a:r>
              <a:rPr lang="cs-CZ" sz="1200" b="0" i="0" u="none" strike="noStrike" baseline="0" dirty="0">
                <a:latin typeface="+mn-lt"/>
              </a:rPr>
              <a:t>a podporovat lidská práva tím, že ve vztazích se </a:t>
            </a:r>
            <a:r>
              <a:rPr lang="cs-CZ" sz="1200" i="0" u="none" strike="noStrike" baseline="0" dirty="0">
                <a:latin typeface="+mn-lt"/>
              </a:rPr>
              <a:t>zaměstnanci, dodavateli </a:t>
            </a:r>
            <a:r>
              <a:rPr lang="cs-CZ" sz="1200" dirty="0">
                <a:latin typeface="+mn-lt"/>
              </a:rPr>
              <a:t> </a:t>
            </a:r>
            <a:r>
              <a:rPr lang="cs-CZ" sz="1200" i="0" u="none" strike="noStrike" baseline="0" dirty="0">
                <a:latin typeface="+mn-lt"/>
              </a:rPr>
              <a:t>a </a:t>
            </a:r>
            <a:r>
              <a:rPr lang="cs-CZ" sz="1200" b="0" i="0" u="none" strike="noStrike" baseline="0" dirty="0">
                <a:latin typeface="+mn-lt"/>
              </a:rPr>
              <a:t>zákazníky dodržujeme Obecné zásady OSN pro podnikání a lidská práva</a:t>
            </a:r>
            <a:r>
              <a:rPr lang="cs-CZ" sz="1200" i="0" u="none" strike="noStrike" baseline="0" dirty="0">
                <a:latin typeface="+mn-lt"/>
              </a:rPr>
              <a:t>.</a:t>
            </a:r>
            <a:r>
              <a:rPr lang="cs-CZ" sz="1200" b="0" i="0" u="none" strike="noStrike" baseline="0" dirty="0">
                <a:latin typeface="+mn-lt"/>
              </a:rPr>
              <a:t> Naším cílem je přispět k lepšímu uplatňování lidských práv v komunitách, ve kterých působíme. Očekáváme, že zaměstnanci, zákazníci a dodavatelé nebudou svým podnikáním způsobovat porušování lidských práv nebo k němu přispívat. </a:t>
            </a:r>
          </a:p>
          <a:p>
            <a:pPr marL="0" indent="0" algn="l">
              <a:lnSpc>
                <a:spcPct val="110000"/>
              </a:lnSpc>
              <a:buNone/>
            </a:pPr>
            <a:endParaRPr lang="en-CA" sz="1200" b="1" i="0" u="none" strike="noStrike" baseline="0" dirty="0">
              <a:latin typeface="+mn-lt"/>
            </a:endParaRPr>
          </a:p>
          <a:p>
            <a:pPr marL="0" indent="0" algn="l">
              <a:lnSpc>
                <a:spcPct val="110000"/>
              </a:lnSpc>
              <a:buNone/>
            </a:pPr>
            <a:r>
              <a:rPr lang="cs-CZ" sz="1200" b="1" i="0" u="none" strike="noStrike" baseline="0" dirty="0">
                <a:latin typeface="+mn-lt"/>
              </a:rPr>
              <a:t>Jak to funguje</a:t>
            </a:r>
          </a:p>
          <a:p>
            <a:pPr marL="0" indent="0" algn="just">
              <a:lnSpc>
                <a:spcPct val="110000"/>
              </a:lnSpc>
              <a:buNone/>
            </a:pPr>
            <a:r>
              <a:rPr lang="cs-CZ" sz="1200" b="0" i="0" u="none" strike="noStrike" baseline="0" dirty="0">
                <a:solidFill>
                  <a:schemeClr val="tx2"/>
                </a:solidFill>
                <a:latin typeface="+mn-lt"/>
              </a:rPr>
              <a:t>»»</a:t>
            </a:r>
            <a:r>
              <a:rPr lang="cs-CZ" sz="1200" b="0" i="0" u="none" strike="noStrike" baseline="0" dirty="0">
                <a:latin typeface="+mn-lt"/>
              </a:rPr>
              <a:t> Zařaďte dodržování lidských práv do svého způsobu práce. Udržujte lidská práva v centru svého chování </a:t>
            </a:r>
            <a:br>
              <a:rPr lang="cs-CZ" sz="1200" b="0" i="0" u="none" strike="noStrike" baseline="0" dirty="0">
                <a:latin typeface="+mn-lt"/>
              </a:rPr>
            </a:br>
            <a:r>
              <a:rPr lang="cs-CZ" sz="1200" b="0" i="0" u="none" strike="noStrike" baseline="0" dirty="0">
                <a:latin typeface="+mn-lt"/>
              </a:rPr>
              <a:t>a ukazujte, jak vypadá „respekt“. </a:t>
            </a:r>
          </a:p>
          <a:p>
            <a:pPr marL="0" indent="0" algn="just">
              <a:lnSpc>
                <a:spcPct val="110000"/>
              </a:lnSpc>
              <a:buNone/>
            </a:pPr>
            <a:r>
              <a:rPr lang="cs-CZ" sz="1200" b="0" i="0" u="none" strike="noStrike" baseline="0" dirty="0">
                <a:solidFill>
                  <a:schemeClr val="tx2"/>
                </a:solidFill>
                <a:latin typeface="+mn-lt"/>
              </a:rPr>
              <a:t>»»</a:t>
            </a:r>
            <a:r>
              <a:rPr lang="cs-CZ" sz="1200" b="0" i="0" u="none" strike="noStrike" baseline="0" dirty="0">
                <a:latin typeface="+mn-lt"/>
              </a:rPr>
              <a:t> Při jednání s dodavateli, zákazníky, komunitami a jakoukoliv jinou skupinou, která by mohla být ovlivněna našimi kroky a rozhodnutími, uplatňujte stejné standardy v oblasti lidských práv, jaké byste uplatňovali vůči svým spolupracovníkům.</a:t>
            </a:r>
          </a:p>
          <a:p>
            <a:pPr marL="0" indent="0" algn="just">
              <a:lnSpc>
                <a:spcPct val="110000"/>
              </a:lnSpc>
              <a:buNone/>
            </a:pPr>
            <a:r>
              <a:rPr lang="cs-CZ" sz="1200" b="0" i="0" u="none" strike="noStrike" baseline="0" dirty="0">
                <a:solidFill>
                  <a:schemeClr val="tx2"/>
                </a:solidFill>
                <a:latin typeface="+mn-lt"/>
              </a:rPr>
              <a:t>»»</a:t>
            </a:r>
            <a:r>
              <a:rPr lang="cs-CZ" sz="1200" b="0" i="0" u="none" strike="noStrike" baseline="0" dirty="0">
                <a:latin typeface="+mn-lt"/>
              </a:rPr>
              <a:t> Uplatňujte lidskoprávní hledisko na své pracovní činnosti a rozhodování, zejména při zvažování nových obchodních procesů, akvizic nebo partnerství.</a:t>
            </a:r>
          </a:p>
          <a:p>
            <a:pPr marL="0" indent="0" algn="just">
              <a:lnSpc>
                <a:spcPct val="110000"/>
              </a:lnSpc>
              <a:buNone/>
            </a:pPr>
            <a:r>
              <a:rPr lang="cs-CZ" sz="1200" b="0" i="0" u="none" strike="noStrike" baseline="0" dirty="0">
                <a:solidFill>
                  <a:schemeClr val="tx2"/>
                </a:solidFill>
                <a:latin typeface="+mn-lt"/>
              </a:rPr>
              <a:t>»»</a:t>
            </a:r>
            <a:r>
              <a:rPr lang="cs-CZ" sz="1200" b="0" i="0" u="none" strike="noStrike" baseline="0" dirty="0">
                <a:latin typeface="+mn-lt"/>
              </a:rPr>
              <a:t> Zajistěte, aby dodavatelé, s nimiž spolupracujeme, dodržovali naše zásady lidských práv</a:t>
            </a:r>
          </a:p>
          <a:p>
            <a:pPr marL="0" indent="0" algn="just">
              <a:lnSpc>
                <a:spcPct val="110000"/>
              </a:lnSpc>
              <a:buNone/>
            </a:pPr>
            <a:r>
              <a:rPr lang="cs-CZ" sz="1200" b="0" i="0" u="none" strike="noStrike" baseline="0" dirty="0">
                <a:solidFill>
                  <a:schemeClr val="tx2"/>
                </a:solidFill>
                <a:latin typeface="+mn-lt"/>
              </a:rPr>
              <a:t>»»</a:t>
            </a:r>
            <a:r>
              <a:rPr lang="cs-CZ" sz="1200" b="0" i="0" u="none" strike="noStrike" baseline="0" dirty="0">
                <a:latin typeface="+mn-lt"/>
              </a:rPr>
              <a:t> Buďte proaktivní. Rizika v oblasti lidských práv se mohou objevit v jakékoliv zemi a v jakémkoliv kontextu, proto si udržujte pozornost vůči novým nebo vznikajícím rizikům. Pokud se dozvíte o možném porušení lidských práv, neprodleně to nahlaste. Můžete být přímo podřízeni vyšším úrovním řízení.</a:t>
            </a:r>
          </a:p>
        </p:txBody>
      </p:sp>
      <p:sp>
        <p:nvSpPr>
          <p:cNvPr id="4" name="Footer Placeholder 3">
            <a:extLst>
              <a:ext uri="{FF2B5EF4-FFF2-40B4-BE49-F238E27FC236}">
                <a16:creationId xmlns:a16="http://schemas.microsoft.com/office/drawing/2014/main" id="{EA0463EE-835C-49E0-A502-E0BF9FC45757}"/>
              </a:ext>
            </a:extLst>
          </p:cNvPr>
          <p:cNvSpPr>
            <a:spLocks noGrp="1"/>
          </p:cNvSpPr>
          <p:nvPr>
            <p:ph type="ftr" sz="quarter" idx="10"/>
          </p:nvPr>
        </p:nvSpPr>
        <p:spPr/>
        <p:txBody>
          <a:bodyPr/>
          <a:lstStyle/>
          <a:p>
            <a:r>
              <a:rPr lang="cs-CZ" dirty="0"/>
              <a:t>KODEX OBCHODNÍCH STANDARDŮ A ZÁSAD APAG</a:t>
            </a:r>
          </a:p>
        </p:txBody>
      </p:sp>
      <p:sp>
        <p:nvSpPr>
          <p:cNvPr id="5" name="Slide Number Placeholder 4">
            <a:extLst>
              <a:ext uri="{FF2B5EF4-FFF2-40B4-BE49-F238E27FC236}">
                <a16:creationId xmlns:a16="http://schemas.microsoft.com/office/drawing/2014/main" id="{D6DE0AFB-B57D-492C-8A7F-C040FCE198DB}"/>
              </a:ext>
            </a:extLst>
          </p:cNvPr>
          <p:cNvSpPr>
            <a:spLocks noGrp="1"/>
          </p:cNvSpPr>
          <p:nvPr>
            <p:ph type="sldNum" sz="quarter" idx="11"/>
          </p:nvPr>
        </p:nvSpPr>
        <p:spPr/>
        <p:txBody>
          <a:bodyPr/>
          <a:lstStyle/>
          <a:p>
            <a:fld id="{C39117F4-3E9F-4732-B846-71DDBC752BFB}" type="slidenum">
              <a:rPr lang="en-US" smtClean="0"/>
              <a:t>37</a:t>
            </a:fld>
            <a:endParaRPr lang="en-US" dirty="0"/>
          </a:p>
        </p:txBody>
      </p:sp>
      <p:pic>
        <p:nvPicPr>
          <p:cNvPr id="6" name="Graphic 40" descr="Rocket">
            <a:extLst>
              <a:ext uri="{FF2B5EF4-FFF2-40B4-BE49-F238E27FC236}">
                <a16:creationId xmlns:a16="http://schemas.microsoft.com/office/drawing/2014/main" id="{5F36A941-D87C-4E08-A16D-CEE5F94F66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4279" y="485418"/>
            <a:ext cx="720001" cy="720001"/>
          </a:xfrm>
          <a:prstGeom prst="rect">
            <a:avLst/>
          </a:prstGeom>
        </p:spPr>
      </p:pic>
    </p:spTree>
    <p:extLst>
      <p:ext uri="{BB962C8B-B14F-4D97-AF65-F5344CB8AC3E}">
        <p14:creationId xmlns:p14="http://schemas.microsoft.com/office/powerpoint/2010/main" val="4188026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D159F6-BC0E-4031-8999-2B984EF445C8}"/>
              </a:ext>
            </a:extLst>
          </p:cNvPr>
          <p:cNvSpPr>
            <a:spLocks noGrp="1"/>
          </p:cNvSpPr>
          <p:nvPr>
            <p:ph idx="1"/>
          </p:nvPr>
        </p:nvSpPr>
        <p:spPr>
          <a:xfrm>
            <a:off x="446856" y="1268760"/>
            <a:ext cx="8229600" cy="5112568"/>
          </a:xfrm>
          <a:ln>
            <a:noFill/>
          </a:ln>
        </p:spPr>
        <p:txBody>
          <a:bodyPr>
            <a:normAutofit fontScale="92500" lnSpcReduction="10000"/>
          </a:bodyPr>
          <a:lstStyle/>
          <a:p>
            <a:pPr marL="0" indent="0" algn="l">
              <a:lnSpc>
                <a:spcPct val="110000"/>
              </a:lnSpc>
              <a:buNone/>
            </a:pPr>
            <a:r>
              <a:rPr lang="cs-CZ" sz="1400" b="1" i="0" u="none" strike="noStrike" baseline="0" dirty="0">
                <a:latin typeface="+mn-lt"/>
              </a:rPr>
              <a:t>Životní prostředí </a:t>
            </a:r>
          </a:p>
          <a:p>
            <a:pPr marL="0" indent="0" algn="just">
              <a:lnSpc>
                <a:spcPct val="110000"/>
              </a:lnSpc>
              <a:buNone/>
            </a:pPr>
            <a:r>
              <a:rPr lang="cs-CZ" sz="1400" b="0" i="0" u="none" strike="noStrike" baseline="0" dirty="0">
                <a:latin typeface="+mn-lt"/>
              </a:rPr>
              <a:t>Společnost APAG podporuje inkluzivní a ekologicky uvědomělý vývoj produktů prostřednictvím udržitelných obchodních operací a úsilí o snížení dopadu našich obchodních aktivit na životní prostředí. Společnost APAG podporuje ochranu životního prostředí v rámci svých interních činností a dodavatelského řetězce. Musíte dodržovat všechny platné zákony a předpisy týkající se životního prostředí, jakož i naše dobrovolné závazky týkající se udržitelných postupů a ochrany životního prostředí. </a:t>
            </a:r>
          </a:p>
          <a:p>
            <a:pPr marL="0" indent="0" algn="just">
              <a:lnSpc>
                <a:spcPct val="110000"/>
              </a:lnSpc>
              <a:buNone/>
            </a:pPr>
            <a:r>
              <a:rPr lang="cs-CZ" sz="1400" b="0" i="0" u="none" strike="noStrike" baseline="0" dirty="0">
                <a:latin typeface="+mn-lt"/>
              </a:rPr>
              <a:t>Snažíme se snižovat dopad našich obchodních aktivit na životní prostředí a také dodávat výrobky a služby, které jsou šetrné k životnímu prostředí. Každodenní provoz má řadu přímých i nepřímých dopadů na životní prostředí. APAG přijala opatření ke zmírnění těchto dopadů přijetím zásad, postupů a procesů, které tyto záležitosti řeší. </a:t>
            </a:r>
          </a:p>
          <a:p>
            <a:pPr marL="0" indent="0" algn="l">
              <a:lnSpc>
                <a:spcPct val="110000"/>
              </a:lnSpc>
              <a:buNone/>
            </a:pPr>
            <a:endParaRPr lang="en-CA" sz="1400" b="0" i="0" u="none" strike="noStrike" baseline="0" dirty="0">
              <a:latin typeface="+mn-lt"/>
            </a:endParaRPr>
          </a:p>
          <a:p>
            <a:pPr marL="0" indent="0" algn="l">
              <a:lnSpc>
                <a:spcPct val="110000"/>
              </a:lnSpc>
              <a:buNone/>
            </a:pPr>
            <a:r>
              <a:rPr lang="cs-CZ" sz="1400" b="1" i="0" u="none" strike="noStrike" baseline="0" dirty="0">
                <a:latin typeface="+mn-lt"/>
              </a:rPr>
              <a:t>Recyklace a ochrana zdrojů</a:t>
            </a:r>
          </a:p>
          <a:p>
            <a:pPr marL="0" indent="0" algn="just">
              <a:lnSpc>
                <a:spcPct val="110000"/>
              </a:lnSpc>
              <a:buNone/>
            </a:pPr>
            <a:r>
              <a:rPr lang="cs-CZ" sz="1400" b="0" i="0" u="none" strike="noStrike" baseline="0" dirty="0">
                <a:latin typeface="+mn-lt"/>
              </a:rPr>
              <a:t> Zavázali jsme se k příznivému pracovnímu prostředí, kde zaměstnanci podle možností recyklují a přijímají opatření </a:t>
            </a:r>
            <a:br>
              <a:rPr lang="cs-CZ" sz="1400" b="0" i="0" u="none" strike="noStrike" baseline="0" dirty="0">
                <a:latin typeface="+mn-lt"/>
              </a:rPr>
            </a:br>
            <a:r>
              <a:rPr lang="cs-CZ" sz="1400" b="0" i="0" u="none" strike="noStrike" baseline="0" dirty="0">
                <a:latin typeface="+mn-lt"/>
              </a:rPr>
              <a:t>ke snížení spotřeby vody, energie a dalších zdrojů. Všechny elektronické produkty a komponenty, včetně interního vybavení, vrácených zákaznických jednotek nebo jiných zásob, musíte řádně zlikvidovat </a:t>
            </a:r>
            <a:br>
              <a:rPr lang="cs-CZ" sz="1400" b="0" i="0" u="none" strike="noStrike" baseline="0" dirty="0">
                <a:latin typeface="+mn-lt"/>
              </a:rPr>
            </a:br>
            <a:r>
              <a:rPr lang="cs-CZ" sz="1400" b="0" i="0" u="none" strike="noStrike" baseline="0" dirty="0">
                <a:latin typeface="+mn-lt"/>
              </a:rPr>
              <a:t>v souladu s platnými právními požadavky a zásadami společnosti APAG. </a:t>
            </a:r>
          </a:p>
          <a:p>
            <a:pPr marL="0" indent="0" algn="l">
              <a:lnSpc>
                <a:spcPct val="110000"/>
              </a:lnSpc>
              <a:buNone/>
            </a:pPr>
            <a:endParaRPr lang="en-CA" sz="1400" b="0" i="0" u="none" strike="noStrike" baseline="0" dirty="0">
              <a:latin typeface="+mn-lt"/>
            </a:endParaRPr>
          </a:p>
          <a:p>
            <a:pPr marL="0" indent="0" algn="l">
              <a:lnSpc>
                <a:spcPct val="110000"/>
              </a:lnSpc>
              <a:buNone/>
            </a:pPr>
            <a:r>
              <a:rPr lang="cs-CZ" sz="1400" b="1" i="0" u="none" strike="noStrike" baseline="0" dirty="0">
                <a:latin typeface="+mn-lt"/>
              </a:rPr>
              <a:t>Dbejte na opatrnost při manipulaci s materiály, které mohou poškodit životní prostředí </a:t>
            </a:r>
          </a:p>
          <a:p>
            <a:pPr marL="0" indent="0" algn="just">
              <a:lnSpc>
                <a:spcPct val="110000"/>
              </a:lnSpc>
              <a:buNone/>
            </a:pPr>
            <a:r>
              <a:rPr lang="cs-CZ" sz="1400" b="0" i="0" u="none" strike="noStrike" baseline="0" dirty="0">
                <a:latin typeface="+mn-lt"/>
              </a:rPr>
              <a:t>Mnoho materiálů může mít při nesprávném zacházení nepříznivé dopady na životní prostředí. Pokud vaše práce zahrnuje kontakt s jakýmikoliv regulovanými materiály nebo vyžaduje, abyste rozhodovali o způsobu použití, skladování, přepravy nebo likvidace materiálů, musíte vědět, jak s nimi legálně, odpovědně a bezpečně zacházet. Tím se zabrání jakýmkoliv únikům v rámci odpadních vod, emisí do ovzduší nebo nezajištěných úniků. Pokud se domníváte, že existuje nebezpečí pro životní prostředí, že došlo k úniku nebezpečné látky nebo že nejsou dodržovány zásady, postupy nebo procesy v oblasti životního prostředí, musíte situaci neprodleně oznámit svému nadřízenému.</a:t>
            </a:r>
          </a:p>
        </p:txBody>
      </p:sp>
      <p:sp>
        <p:nvSpPr>
          <p:cNvPr id="4" name="Footer Placeholder 3">
            <a:extLst>
              <a:ext uri="{FF2B5EF4-FFF2-40B4-BE49-F238E27FC236}">
                <a16:creationId xmlns:a16="http://schemas.microsoft.com/office/drawing/2014/main" id="{0889F36C-A45B-4C6C-B119-B425E6D59CA8}"/>
              </a:ext>
            </a:extLst>
          </p:cNvPr>
          <p:cNvSpPr>
            <a:spLocks noGrp="1"/>
          </p:cNvSpPr>
          <p:nvPr>
            <p:ph type="ftr" sz="quarter" idx="10"/>
          </p:nvPr>
        </p:nvSpPr>
        <p:spPr/>
        <p:txBody>
          <a:bodyPr/>
          <a:lstStyle/>
          <a:p>
            <a:r>
              <a:rPr lang="cs-CZ" dirty="0"/>
              <a:t>KODEX OBCHODNÍCH STANDARDŮ A ZÁSAD APAG</a:t>
            </a:r>
          </a:p>
        </p:txBody>
      </p:sp>
      <p:sp>
        <p:nvSpPr>
          <p:cNvPr id="5" name="Slide Number Placeholder 4">
            <a:extLst>
              <a:ext uri="{FF2B5EF4-FFF2-40B4-BE49-F238E27FC236}">
                <a16:creationId xmlns:a16="http://schemas.microsoft.com/office/drawing/2014/main" id="{C3BD4920-A354-48F6-AEAF-5E8665B4CEAE}"/>
              </a:ext>
            </a:extLst>
          </p:cNvPr>
          <p:cNvSpPr>
            <a:spLocks noGrp="1"/>
          </p:cNvSpPr>
          <p:nvPr>
            <p:ph type="sldNum" sz="quarter" idx="11"/>
          </p:nvPr>
        </p:nvSpPr>
        <p:spPr/>
        <p:txBody>
          <a:bodyPr/>
          <a:lstStyle/>
          <a:p>
            <a:fld id="{C39117F4-3E9F-4732-B846-71DDBC752BFB}" type="slidenum">
              <a:rPr lang="en-US" smtClean="0"/>
              <a:t>38</a:t>
            </a:fld>
            <a:endParaRPr lang="en-US" dirty="0"/>
          </a:p>
        </p:txBody>
      </p:sp>
      <p:sp>
        <p:nvSpPr>
          <p:cNvPr id="6" name="Title 1">
            <a:extLst>
              <a:ext uri="{FF2B5EF4-FFF2-40B4-BE49-F238E27FC236}">
                <a16:creationId xmlns:a16="http://schemas.microsoft.com/office/drawing/2014/main" id="{74C34643-1A26-43EA-B4AE-EAB5FCC9E0ED}"/>
              </a:ext>
            </a:extLst>
          </p:cNvPr>
          <p:cNvSpPr>
            <a:spLocks noGrp="1"/>
          </p:cNvSpPr>
          <p:nvPr>
            <p:ph type="title"/>
          </p:nvPr>
        </p:nvSpPr>
        <p:spPr>
          <a:xfrm>
            <a:off x="960000" y="479286"/>
            <a:ext cx="6660000" cy="720000"/>
          </a:xfrm>
          <a:ln>
            <a:noFill/>
          </a:ln>
        </p:spPr>
        <p:txBody>
          <a:bodyPr>
            <a:normAutofit/>
          </a:bodyPr>
          <a:lstStyle/>
          <a:p>
            <a:r>
              <a:rPr lang="cs-CZ" sz="2800" dirty="0">
                <a:latin typeface="Calibri (Základní text)"/>
              </a:rPr>
              <a:t>7 Závazek</a:t>
            </a:r>
          </a:p>
        </p:txBody>
      </p:sp>
      <p:pic>
        <p:nvPicPr>
          <p:cNvPr id="7" name="Graphic 40" descr="Rocket">
            <a:extLst>
              <a:ext uri="{FF2B5EF4-FFF2-40B4-BE49-F238E27FC236}">
                <a16:creationId xmlns:a16="http://schemas.microsoft.com/office/drawing/2014/main" id="{ABC8BF88-E5AF-4B99-9FCB-942630B56A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4279" y="485418"/>
            <a:ext cx="720001" cy="720001"/>
          </a:xfrm>
          <a:prstGeom prst="rect">
            <a:avLst/>
          </a:prstGeom>
        </p:spPr>
      </p:pic>
    </p:spTree>
    <p:extLst>
      <p:ext uri="{BB962C8B-B14F-4D97-AF65-F5344CB8AC3E}">
        <p14:creationId xmlns:p14="http://schemas.microsoft.com/office/powerpoint/2010/main" val="1295084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6CCD4084-F0C0-4BF4-A0B8-C02CF80F33F3}"/>
              </a:ext>
            </a:extLst>
          </p:cNvPr>
          <p:cNvSpPr>
            <a:spLocks noGrp="1"/>
          </p:cNvSpPr>
          <p:nvPr>
            <p:ph type="ftr" sz="quarter" idx="10"/>
          </p:nvPr>
        </p:nvSpPr>
        <p:spPr/>
        <p:txBody>
          <a:bodyPr/>
          <a:lstStyle/>
          <a:p>
            <a:r>
              <a:rPr lang="en-US" sz="1200" dirty="0">
                <a:solidFill>
                  <a:schemeClr val="bg1">
                    <a:lumMod val="75000"/>
                  </a:schemeClr>
                </a:solidFill>
              </a:rPr>
              <a:t>D-M053-AGL, index </a:t>
            </a:r>
            <a:r>
              <a:rPr lang="cs-CZ" sz="1200" dirty="0">
                <a:solidFill>
                  <a:schemeClr val="bg1">
                    <a:lumMod val="75000"/>
                  </a:schemeClr>
                </a:solidFill>
              </a:rPr>
              <a:t>C</a:t>
            </a:r>
            <a:r>
              <a:rPr lang="en-US" sz="1200" dirty="0">
                <a:solidFill>
                  <a:schemeClr val="bg1">
                    <a:lumMod val="75000"/>
                  </a:schemeClr>
                </a:solidFill>
              </a:rPr>
              <a:t>, released </a:t>
            </a:r>
            <a:r>
              <a:rPr lang="cs-CZ" sz="1200" dirty="0">
                <a:solidFill>
                  <a:schemeClr val="bg1">
                    <a:lumMod val="75000"/>
                  </a:schemeClr>
                </a:solidFill>
              </a:rPr>
              <a:t>28.08.2023</a:t>
            </a:r>
            <a:endParaRPr lang="en-US" sz="1200" dirty="0"/>
          </a:p>
        </p:txBody>
      </p:sp>
      <p:sp>
        <p:nvSpPr>
          <p:cNvPr id="5" name="Zástupný symbol pro číslo snímku 4">
            <a:extLst>
              <a:ext uri="{FF2B5EF4-FFF2-40B4-BE49-F238E27FC236}">
                <a16:creationId xmlns:a16="http://schemas.microsoft.com/office/drawing/2014/main" id="{EC54B669-9772-4D2E-BA94-394C68A83E9C}"/>
              </a:ext>
            </a:extLst>
          </p:cNvPr>
          <p:cNvSpPr>
            <a:spLocks noGrp="1"/>
          </p:cNvSpPr>
          <p:nvPr>
            <p:ph type="sldNum" sz="quarter" idx="11"/>
          </p:nvPr>
        </p:nvSpPr>
        <p:spPr/>
        <p:txBody>
          <a:bodyPr/>
          <a:lstStyle/>
          <a:p>
            <a:fld id="{C39117F4-3E9F-4732-B846-71DDBC752BFB}" type="slidenum">
              <a:rPr lang="en-US" smtClean="0"/>
              <a:t>39</a:t>
            </a:fld>
            <a:endParaRPr lang="en-US" dirty="0"/>
          </a:p>
        </p:txBody>
      </p:sp>
      <p:sp>
        <p:nvSpPr>
          <p:cNvPr id="6" name="TextBox 8">
            <a:extLst>
              <a:ext uri="{FF2B5EF4-FFF2-40B4-BE49-F238E27FC236}">
                <a16:creationId xmlns:a16="http://schemas.microsoft.com/office/drawing/2014/main" id="{DE1E1B1F-D50D-4896-8D3D-C2595468F097}"/>
              </a:ext>
            </a:extLst>
          </p:cNvPr>
          <p:cNvSpPr txBox="1"/>
          <p:nvPr/>
        </p:nvSpPr>
        <p:spPr>
          <a:xfrm>
            <a:off x="243882" y="3573016"/>
            <a:ext cx="4261282" cy="276999"/>
          </a:xfrm>
          <a:prstGeom prst="rect">
            <a:avLst/>
          </a:prstGeom>
          <a:noFill/>
        </p:spPr>
        <p:txBody>
          <a:bodyPr wrap="square" rtlCol="0">
            <a:spAutoFit/>
          </a:bodyPr>
          <a:lstStyle/>
          <a:p>
            <a:r>
              <a:rPr lang="cs-CZ" sz="1200" dirty="0">
                <a:solidFill>
                  <a:schemeClr val="bg1">
                    <a:lumMod val="75000"/>
                  </a:schemeClr>
                </a:solidFill>
              </a:rPr>
              <a:t>Document History</a:t>
            </a:r>
          </a:p>
        </p:txBody>
      </p:sp>
      <p:graphicFrame>
        <p:nvGraphicFramePr>
          <p:cNvPr id="7" name="Table 5">
            <a:extLst>
              <a:ext uri="{FF2B5EF4-FFF2-40B4-BE49-F238E27FC236}">
                <a16:creationId xmlns:a16="http://schemas.microsoft.com/office/drawing/2014/main" id="{0A6E83BD-645E-4AB1-91C2-2A23927D36E0}"/>
              </a:ext>
            </a:extLst>
          </p:cNvPr>
          <p:cNvGraphicFramePr>
            <a:graphicFrameLocks noGrp="1"/>
          </p:cNvGraphicFramePr>
          <p:nvPr>
            <p:extLst>
              <p:ext uri="{D42A27DB-BD31-4B8C-83A1-F6EECF244321}">
                <p14:modId xmlns:p14="http://schemas.microsoft.com/office/powerpoint/2010/main" val="3852194378"/>
              </p:ext>
            </p:extLst>
          </p:nvPr>
        </p:nvGraphicFramePr>
        <p:xfrm>
          <a:off x="323528" y="3994031"/>
          <a:ext cx="8363273" cy="1500787"/>
        </p:xfrm>
        <a:graphic>
          <a:graphicData uri="http://schemas.openxmlformats.org/drawingml/2006/table">
            <a:tbl>
              <a:tblPr/>
              <a:tblGrid>
                <a:gridCol w="792088">
                  <a:extLst>
                    <a:ext uri="{9D8B030D-6E8A-4147-A177-3AD203B41FA5}">
                      <a16:colId xmlns:a16="http://schemas.microsoft.com/office/drawing/2014/main" val="688235755"/>
                    </a:ext>
                  </a:extLst>
                </a:gridCol>
                <a:gridCol w="720080">
                  <a:extLst>
                    <a:ext uri="{9D8B030D-6E8A-4147-A177-3AD203B41FA5}">
                      <a16:colId xmlns:a16="http://schemas.microsoft.com/office/drawing/2014/main" val="2049330111"/>
                    </a:ext>
                  </a:extLst>
                </a:gridCol>
                <a:gridCol w="1114189">
                  <a:extLst>
                    <a:ext uri="{9D8B030D-6E8A-4147-A177-3AD203B41FA5}">
                      <a16:colId xmlns:a16="http://schemas.microsoft.com/office/drawing/2014/main" val="4244789012"/>
                    </a:ext>
                  </a:extLst>
                </a:gridCol>
                <a:gridCol w="4776244">
                  <a:extLst>
                    <a:ext uri="{9D8B030D-6E8A-4147-A177-3AD203B41FA5}">
                      <a16:colId xmlns:a16="http://schemas.microsoft.com/office/drawing/2014/main" val="311410345"/>
                    </a:ext>
                  </a:extLst>
                </a:gridCol>
                <a:gridCol w="960672">
                  <a:extLst>
                    <a:ext uri="{9D8B030D-6E8A-4147-A177-3AD203B41FA5}">
                      <a16:colId xmlns:a16="http://schemas.microsoft.com/office/drawing/2014/main" val="1098800681"/>
                    </a:ext>
                  </a:extLst>
                </a:gridCol>
              </a:tblGrid>
              <a:tr h="11642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200"/>
                        </a:spcAft>
                        <a:tabLst>
                          <a:tab pos="3060065" algn="ctr"/>
                          <a:tab pos="5760085" algn="r"/>
                        </a:tabLst>
                      </a:pPr>
                      <a:r>
                        <a:rPr lang="de-DE" sz="900" dirty="0">
                          <a:effectLst/>
                          <a:latin typeface="+mj-lt"/>
                        </a:rPr>
                        <a:t>Change-Date:</a:t>
                      </a:r>
                      <a:endParaRPr lang="cs-CZ" sz="900" dirty="0">
                        <a:effectLst/>
                        <a:latin typeface="+mj-lt"/>
                        <a:ea typeface="Times New Roman" panose="02020603050405020304" pitchFamily="18"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200"/>
                        </a:spcAft>
                        <a:tabLst>
                          <a:tab pos="3060065" algn="ctr"/>
                          <a:tab pos="5760085" algn="r"/>
                        </a:tabLst>
                      </a:pPr>
                      <a:r>
                        <a:rPr lang="de-DE" sz="900" dirty="0" err="1">
                          <a:effectLst/>
                          <a:latin typeface="+mj-lt"/>
                        </a:rPr>
                        <a:t>Changed</a:t>
                      </a:r>
                      <a:r>
                        <a:rPr lang="de-DE" sz="900" dirty="0">
                          <a:effectLst/>
                          <a:latin typeface="+mj-lt"/>
                        </a:rPr>
                        <a:t> </a:t>
                      </a:r>
                      <a:r>
                        <a:rPr lang="de-DE" sz="900" dirty="0" err="1">
                          <a:effectLst/>
                          <a:latin typeface="+mj-lt"/>
                        </a:rPr>
                        <a:t>by</a:t>
                      </a:r>
                      <a:r>
                        <a:rPr lang="de-DE" sz="900" dirty="0">
                          <a:effectLst/>
                          <a:latin typeface="+mj-lt"/>
                        </a:rPr>
                        <a:t>:</a:t>
                      </a:r>
                      <a:endParaRPr lang="cs-CZ" sz="900" dirty="0">
                        <a:effectLst/>
                        <a:latin typeface="+mj-lt"/>
                        <a:ea typeface="Times New Roman" panose="02020603050405020304" pitchFamily="18"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200"/>
                        </a:spcAft>
                        <a:tabLst>
                          <a:tab pos="3060065" algn="ctr"/>
                          <a:tab pos="5760085" algn="r"/>
                        </a:tabLst>
                      </a:pPr>
                      <a:r>
                        <a:rPr lang="de-DE" sz="900">
                          <a:effectLst/>
                          <a:latin typeface="+mj-lt"/>
                        </a:rPr>
                        <a:t>Released by:</a:t>
                      </a:r>
                      <a:endParaRPr lang="cs-CZ" sz="900">
                        <a:effectLst/>
                        <a:latin typeface="+mj-lt"/>
                        <a:ea typeface="Times New Roman" panose="02020603050405020304" pitchFamily="18"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200"/>
                        </a:spcAft>
                        <a:tabLst>
                          <a:tab pos="3060065" algn="ctr"/>
                          <a:tab pos="5760085" algn="r"/>
                        </a:tabLst>
                      </a:pPr>
                      <a:r>
                        <a:rPr lang="de-DE" sz="900">
                          <a:effectLst/>
                          <a:latin typeface="+mj-lt"/>
                        </a:rPr>
                        <a:t>Change Reason</a:t>
                      </a:r>
                      <a:endParaRPr lang="cs-CZ" sz="900">
                        <a:effectLst/>
                        <a:latin typeface="+mj-lt"/>
                        <a:ea typeface="Times New Roman" panose="02020603050405020304" pitchFamily="18"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200"/>
                        </a:spcAft>
                        <a:tabLst>
                          <a:tab pos="3060065" algn="ctr"/>
                          <a:tab pos="5760085" algn="r"/>
                        </a:tabLst>
                      </a:pPr>
                      <a:r>
                        <a:rPr lang="de-DE" sz="900" dirty="0">
                          <a:effectLst/>
                          <a:latin typeface="+mj-lt"/>
                        </a:rPr>
                        <a:t>Version</a:t>
                      </a:r>
                      <a:endParaRPr lang="cs-CZ" sz="900" dirty="0">
                        <a:effectLst/>
                        <a:latin typeface="+mj-lt"/>
                        <a:ea typeface="Times New Roman" panose="02020603050405020304" pitchFamily="18"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893849281"/>
                  </a:ext>
                </a:extLst>
              </a:tr>
              <a:tr h="51775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200"/>
                        </a:spcAft>
                        <a:tabLst>
                          <a:tab pos="3060065" algn="ctr"/>
                          <a:tab pos="5760085" algn="r"/>
                        </a:tabLst>
                      </a:pPr>
                      <a:r>
                        <a:rPr lang="cs-CZ" sz="900" dirty="0">
                          <a:effectLst/>
                          <a:latin typeface="+mj-lt"/>
                        </a:rPr>
                        <a:t>17.02.2022</a:t>
                      </a:r>
                      <a:endParaRPr lang="cs-CZ" sz="900" dirty="0">
                        <a:effectLst/>
                        <a:latin typeface="+mj-lt"/>
                        <a:ea typeface="Times New Roman" panose="02020603050405020304" pitchFamily="18"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200"/>
                        </a:spcAft>
                        <a:tabLst>
                          <a:tab pos="3060065" algn="ctr"/>
                          <a:tab pos="5760085" algn="r"/>
                        </a:tabLst>
                      </a:pPr>
                      <a:r>
                        <a:rPr lang="cs-CZ" sz="900" dirty="0">
                          <a:effectLst/>
                          <a:latin typeface="+mj-lt"/>
                        </a:rPr>
                        <a:t>KHE, RWE</a:t>
                      </a:r>
                      <a:endParaRPr lang="cs-CZ" sz="900" dirty="0">
                        <a:effectLst/>
                        <a:latin typeface="+mj-lt"/>
                        <a:ea typeface="Times New Roman" panose="02020603050405020304" pitchFamily="18"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200"/>
                        </a:spcAft>
                        <a:tabLst>
                          <a:tab pos="3060065" algn="ctr"/>
                          <a:tab pos="5760085" algn="r"/>
                        </a:tabLst>
                      </a:pPr>
                      <a:r>
                        <a:rPr lang="cs-CZ" sz="900" dirty="0">
                          <a:effectLst/>
                          <a:latin typeface="+mj-lt"/>
                        </a:rPr>
                        <a:t>TKA,AK</a:t>
                      </a:r>
                      <a:endParaRPr lang="cs-CZ" sz="900" dirty="0">
                        <a:effectLst/>
                        <a:latin typeface="+mj-lt"/>
                        <a:ea typeface="Times New Roman" panose="02020603050405020304" pitchFamily="18"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200"/>
                        </a:spcAft>
                        <a:tabLst>
                          <a:tab pos="3060065" algn="ctr"/>
                          <a:tab pos="5760085" algn="r"/>
                        </a:tabLst>
                      </a:pPr>
                      <a:r>
                        <a:rPr lang="cs-CZ" sz="900" dirty="0" err="1">
                          <a:effectLst/>
                          <a:latin typeface="+mj-lt"/>
                        </a:rPr>
                        <a:t>Document</a:t>
                      </a:r>
                      <a:r>
                        <a:rPr lang="cs-CZ" sz="900" dirty="0">
                          <a:effectLst/>
                          <a:latin typeface="+mj-lt"/>
                        </a:rPr>
                        <a:t> </a:t>
                      </a:r>
                      <a:r>
                        <a:rPr lang="cs-CZ" sz="900" dirty="0" err="1">
                          <a:effectLst/>
                          <a:latin typeface="+mj-lt"/>
                        </a:rPr>
                        <a:t>creation</a:t>
                      </a:r>
                      <a:r>
                        <a:rPr lang="cs-CZ" sz="900" dirty="0">
                          <a:effectLst/>
                          <a:latin typeface="+mj-lt"/>
                        </a:rPr>
                        <a:t> </a:t>
                      </a:r>
                      <a:endParaRPr lang="cs-CZ" sz="900" dirty="0">
                        <a:effectLst/>
                        <a:latin typeface="+mj-lt"/>
                        <a:ea typeface="Times New Roman" panose="02020603050405020304" pitchFamily="18"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200"/>
                        </a:spcAft>
                        <a:tabLst>
                          <a:tab pos="3060065" algn="ctr"/>
                          <a:tab pos="5760085" algn="r"/>
                        </a:tabLst>
                      </a:pPr>
                      <a:r>
                        <a:rPr lang="de-DE" sz="900">
                          <a:effectLst/>
                          <a:latin typeface="+mj-lt"/>
                        </a:rPr>
                        <a:t>A</a:t>
                      </a:r>
                      <a:endParaRPr lang="cs-CZ" sz="900">
                        <a:effectLst/>
                        <a:latin typeface="+mj-lt"/>
                        <a:ea typeface="Times New Roman" panose="02020603050405020304" pitchFamily="18"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458124946"/>
                  </a:ext>
                </a:extLst>
              </a:tr>
              <a:tr h="27183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200"/>
                        </a:spcAft>
                        <a:tabLst>
                          <a:tab pos="3060065" algn="ctr"/>
                          <a:tab pos="5760085" algn="r"/>
                        </a:tabLst>
                      </a:pPr>
                      <a:r>
                        <a:rPr lang="cs-CZ" sz="900" dirty="0">
                          <a:effectLst/>
                          <a:latin typeface="+mj-lt"/>
                          <a:ea typeface="Times New Roman" panose="02020603050405020304" pitchFamily="18" charset="0"/>
                          <a:cs typeface="Times New Roman" panose="02020603050405020304" pitchFamily="18" charset="0"/>
                        </a:rPr>
                        <a:t>26.</a:t>
                      </a:r>
                      <a:r>
                        <a:rPr lang="en-US" sz="900" dirty="0">
                          <a:effectLst/>
                          <a:latin typeface="+mj-lt"/>
                          <a:ea typeface="Times New Roman" panose="02020603050405020304" pitchFamily="18" charset="0"/>
                          <a:cs typeface="Times New Roman" panose="02020603050405020304" pitchFamily="18" charset="0"/>
                        </a:rPr>
                        <a:t>08.2022</a:t>
                      </a:r>
                      <a:endParaRPr lang="cs-CZ" sz="900" dirty="0">
                        <a:effectLst/>
                        <a:latin typeface="+mj-lt"/>
                        <a:ea typeface="Times New Roman" panose="02020603050405020304" pitchFamily="18"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200"/>
                        </a:spcAft>
                        <a:tabLst>
                          <a:tab pos="3060065" algn="ctr"/>
                          <a:tab pos="5760085" algn="r"/>
                        </a:tabLst>
                      </a:pPr>
                      <a:r>
                        <a:rPr lang="en-US" sz="900" dirty="0">
                          <a:effectLst/>
                          <a:latin typeface="+mj-lt"/>
                          <a:ea typeface="Times New Roman" panose="02020603050405020304" pitchFamily="18" charset="0"/>
                          <a:cs typeface="Times New Roman" panose="02020603050405020304" pitchFamily="18" charset="0"/>
                        </a:rPr>
                        <a:t>SBE</a:t>
                      </a:r>
                      <a:endParaRPr lang="cs-CZ" sz="900" dirty="0">
                        <a:effectLst/>
                        <a:latin typeface="+mj-lt"/>
                        <a:ea typeface="Times New Roman" panose="02020603050405020304" pitchFamily="18"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200"/>
                        </a:spcAft>
                        <a:buClrTx/>
                        <a:buSzTx/>
                        <a:buFontTx/>
                        <a:buNone/>
                        <a:tabLst>
                          <a:tab pos="3060065" algn="ctr"/>
                          <a:tab pos="5760085" algn="r"/>
                        </a:tabLst>
                        <a:defRPr/>
                      </a:pPr>
                      <a:r>
                        <a:rPr lang="cs-CZ" sz="900" dirty="0">
                          <a:effectLst/>
                          <a:latin typeface="+mj-lt"/>
                        </a:rPr>
                        <a:t>TKA,AK</a:t>
                      </a:r>
                      <a:endParaRPr lang="cs-CZ" sz="900" dirty="0">
                        <a:effectLst/>
                        <a:latin typeface="+mj-lt"/>
                        <a:ea typeface="Times New Roman" panose="02020603050405020304" pitchFamily="18"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200"/>
                        </a:spcAft>
                        <a:tabLst>
                          <a:tab pos="3060065" algn="ctr"/>
                          <a:tab pos="5760085" algn="r"/>
                        </a:tabLst>
                      </a:pPr>
                      <a:r>
                        <a:rPr lang="en-US" sz="900" dirty="0">
                          <a:effectLst/>
                          <a:latin typeface="+mj-lt"/>
                          <a:ea typeface="Times New Roman" panose="02020603050405020304" pitchFamily="18" charset="0"/>
                          <a:cs typeface="Times New Roman" panose="02020603050405020304" pitchFamily="18" charset="0"/>
                        </a:rPr>
                        <a:t>Added slide 26 </a:t>
                      </a:r>
                      <a:r>
                        <a:rPr lang="cs-CZ" sz="900" dirty="0">
                          <a:effectLst/>
                          <a:latin typeface="+mj-lt"/>
                          <a:ea typeface="Times New Roman" panose="02020603050405020304" pitchFamily="18" charset="0"/>
                          <a:cs typeface="Times New Roman" panose="02020603050405020304" pitchFamily="18" charset="0"/>
                        </a:rPr>
                        <a:t>, </a:t>
                      </a:r>
                      <a:r>
                        <a:rPr lang="cs-CZ" sz="900" dirty="0" err="1">
                          <a:effectLst/>
                          <a:latin typeface="+mj-lt"/>
                          <a:ea typeface="Times New Roman" panose="02020603050405020304" pitchFamily="18" charset="0"/>
                          <a:cs typeface="Times New Roman" panose="02020603050405020304" pitchFamily="18" charset="0"/>
                        </a:rPr>
                        <a:t>Chapter</a:t>
                      </a:r>
                      <a:r>
                        <a:rPr lang="cs-CZ" sz="900" dirty="0">
                          <a:effectLst/>
                          <a:latin typeface="+mj-lt"/>
                          <a:ea typeface="Times New Roman" panose="02020603050405020304" pitchFamily="18" charset="0"/>
                          <a:cs typeface="Times New Roman" panose="02020603050405020304" pitchFamily="18" charset="0"/>
                        </a:rPr>
                        <a:t> 5 </a:t>
                      </a:r>
                      <a:r>
                        <a:rPr lang="en-US" sz="900" dirty="0">
                          <a:effectLst/>
                          <a:latin typeface="+mj-lt"/>
                          <a:ea typeface="Times New Roman" panose="02020603050405020304" pitchFamily="18" charset="0"/>
                          <a:cs typeface="Times New Roman" panose="02020603050405020304" pitchFamily="18" charset="0"/>
                        </a:rPr>
                        <a:t>– working conditions.</a:t>
                      </a:r>
                      <a:r>
                        <a:rPr lang="cs-CZ" sz="900" dirty="0">
                          <a:effectLst/>
                          <a:latin typeface="+mj-lt"/>
                          <a:ea typeface="Times New Roman" panose="02020603050405020304" pitchFamily="18" charset="0"/>
                          <a:cs typeface="Times New Roman" panose="02020603050405020304" pitchFamily="18" charset="0"/>
                        </a:rPr>
                        <a:t> Přidán slide č.26, Kapitola 5 Pracovní podmínky</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200"/>
                        </a:spcAft>
                        <a:tabLst>
                          <a:tab pos="3060065" algn="ctr"/>
                          <a:tab pos="5760085" algn="r"/>
                        </a:tabLst>
                      </a:pPr>
                      <a:r>
                        <a:rPr lang="en-US" sz="900" dirty="0">
                          <a:effectLst/>
                          <a:latin typeface="+mj-lt"/>
                          <a:ea typeface="Times New Roman" panose="02020603050405020304" pitchFamily="18" charset="0"/>
                          <a:cs typeface="Times New Roman" panose="02020603050405020304" pitchFamily="18" charset="0"/>
                        </a:rPr>
                        <a:t>B</a:t>
                      </a:r>
                      <a:endParaRPr lang="cs-CZ" sz="900" dirty="0">
                        <a:effectLst/>
                        <a:latin typeface="+mj-lt"/>
                        <a:ea typeface="Times New Roman" panose="02020603050405020304" pitchFamily="18"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3986833871"/>
                  </a:ext>
                </a:extLst>
              </a:tr>
              <a:tr h="271834">
                <a:tc>
                  <a:txBody>
                    <a:bodyPr/>
                    <a:lstStyle/>
                    <a:p>
                      <a:pPr algn="ctr">
                        <a:spcAft>
                          <a:spcPts val="200"/>
                        </a:spcAft>
                        <a:tabLst>
                          <a:tab pos="3060065" algn="ctr"/>
                          <a:tab pos="5760085" algn="r"/>
                        </a:tabLst>
                      </a:pPr>
                      <a:r>
                        <a:rPr lang="cs-CZ" sz="900" kern="1200" dirty="0">
                          <a:solidFill>
                            <a:schemeClr val="tx1"/>
                          </a:solidFill>
                          <a:effectLst/>
                          <a:latin typeface="+mn-lt"/>
                          <a:ea typeface="Times New Roman" panose="02020603050405020304" pitchFamily="18" charset="0"/>
                          <a:cs typeface="Times New Roman" panose="02020603050405020304" pitchFamily="18" charset="0"/>
                        </a:rPr>
                        <a:t>28.08.2023</a:t>
                      </a: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tc>
                  <a:txBody>
                    <a:bodyPr/>
                    <a:lstStyle/>
                    <a:p>
                      <a:pPr algn="ctr">
                        <a:spcAft>
                          <a:spcPts val="200"/>
                        </a:spcAft>
                        <a:tabLst>
                          <a:tab pos="3060065" algn="ctr"/>
                          <a:tab pos="5760085" algn="r"/>
                        </a:tabLst>
                      </a:pPr>
                      <a:r>
                        <a:rPr lang="cs-CZ" sz="900" dirty="0">
                          <a:effectLst/>
                          <a:latin typeface="+mj-lt"/>
                          <a:ea typeface="Times New Roman" panose="02020603050405020304" pitchFamily="18" charset="0"/>
                          <a:cs typeface="Times New Roman" panose="02020603050405020304" pitchFamily="18" charset="0"/>
                        </a:rPr>
                        <a:t>SBE</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tab pos="3060065" algn="ctr"/>
                          <a:tab pos="5760085" algn="r"/>
                        </a:tabLst>
                        <a:defRPr/>
                      </a:pPr>
                      <a:r>
                        <a:rPr lang="cs-CZ" sz="900" dirty="0">
                          <a:effectLst/>
                          <a:latin typeface="+mj-lt"/>
                          <a:ea typeface="Times New Roman" panose="02020603050405020304" pitchFamily="18" charset="0"/>
                          <a:cs typeface="Times New Roman" panose="02020603050405020304" pitchFamily="18" charset="0"/>
                        </a:rPr>
                        <a:t>REJ, TKA, AK</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tab pos="3060065" algn="ctr"/>
                          <a:tab pos="5760085" algn="r"/>
                        </a:tabLst>
                        <a:defRPr/>
                      </a:pPr>
                      <a:r>
                        <a:rPr lang="cs-CZ" sz="900" b="0" dirty="0" err="1">
                          <a:effectLst/>
                          <a:latin typeface="+mj-lt"/>
                          <a:ea typeface="Times New Roman" panose="02020603050405020304" pitchFamily="18" charset="0"/>
                          <a:cs typeface="Times New Roman" panose="02020603050405020304" pitchFamily="18" charset="0"/>
                        </a:rPr>
                        <a:t>Added</a:t>
                      </a:r>
                      <a:r>
                        <a:rPr lang="cs-CZ" sz="900" b="0" dirty="0">
                          <a:effectLst/>
                          <a:latin typeface="+mj-lt"/>
                          <a:ea typeface="Times New Roman" panose="02020603050405020304" pitchFamily="18" charset="0"/>
                          <a:cs typeface="Times New Roman" panose="02020603050405020304" pitchFamily="18" charset="0"/>
                        </a:rPr>
                        <a:t> slide 11, 12 -  </a:t>
                      </a:r>
                      <a:r>
                        <a:rPr lang="cs-CZ" sz="900" b="0" dirty="0" err="1">
                          <a:effectLst/>
                          <a:latin typeface="+mj-lt"/>
                          <a:ea typeface="Times New Roman" panose="02020603050405020304" pitchFamily="18" charset="0"/>
                          <a:cs typeface="Times New Roman" panose="02020603050405020304" pitchFamily="18" charset="0"/>
                        </a:rPr>
                        <a:t>Ethical</a:t>
                      </a:r>
                      <a:r>
                        <a:rPr lang="cs-CZ" sz="900" b="0" dirty="0">
                          <a:effectLst/>
                          <a:latin typeface="+mj-lt"/>
                          <a:ea typeface="Times New Roman" panose="02020603050405020304" pitchFamily="18" charset="0"/>
                          <a:cs typeface="Times New Roman" panose="02020603050405020304" pitchFamily="18" charset="0"/>
                        </a:rPr>
                        <a:t> </a:t>
                      </a:r>
                      <a:r>
                        <a:rPr lang="cs-CZ" sz="900" b="0" dirty="0" err="1">
                          <a:effectLst/>
                          <a:latin typeface="+mj-lt"/>
                          <a:ea typeface="Times New Roman" panose="02020603050405020304" pitchFamily="18" charset="0"/>
                          <a:cs typeface="Times New Roman" panose="02020603050405020304" pitchFamily="18" charset="0"/>
                        </a:rPr>
                        <a:t>Recruiting</a:t>
                      </a:r>
                      <a:r>
                        <a:rPr lang="cs-CZ" sz="900" b="0" dirty="0">
                          <a:effectLst/>
                          <a:latin typeface="+mj-lt"/>
                          <a:ea typeface="Times New Roman" panose="02020603050405020304" pitchFamily="18" charset="0"/>
                          <a:cs typeface="Times New Roman" panose="02020603050405020304" pitchFamily="18" charset="0"/>
                        </a:rPr>
                        <a:t>, Update of </a:t>
                      </a:r>
                      <a:r>
                        <a:rPr lang="cs-CZ" sz="900" b="0" dirty="0" err="1">
                          <a:effectLst/>
                          <a:latin typeface="+mj-lt"/>
                          <a:ea typeface="Times New Roman" panose="02020603050405020304" pitchFamily="18" charset="0"/>
                          <a:cs typeface="Times New Roman" panose="02020603050405020304" pitchFamily="18" charset="0"/>
                        </a:rPr>
                        <a:t>Chapter</a:t>
                      </a:r>
                      <a:r>
                        <a:rPr lang="cs-CZ" sz="900" b="0" dirty="0">
                          <a:effectLst/>
                          <a:latin typeface="+mj-lt"/>
                          <a:ea typeface="Times New Roman" panose="02020603050405020304" pitchFamily="18" charset="0"/>
                          <a:cs typeface="Times New Roman" panose="02020603050405020304" pitchFamily="18" charset="0"/>
                        </a:rPr>
                        <a:t> 5 - </a:t>
                      </a:r>
                      <a:r>
                        <a:rPr lang="en-US" sz="900" b="0" dirty="0">
                          <a:latin typeface="+mj-lt"/>
                        </a:rPr>
                        <a:t>Respecting Our Colleagues</a:t>
                      </a:r>
                      <a:r>
                        <a:rPr lang="cs-CZ" sz="900" b="0" dirty="0">
                          <a:latin typeface="+mj-lt"/>
                        </a:rPr>
                        <a:t> (</a:t>
                      </a:r>
                      <a:r>
                        <a:rPr lang="cs-CZ" sz="900" b="0" dirty="0" err="1">
                          <a:latin typeface="+mj-lt"/>
                        </a:rPr>
                        <a:t>added</a:t>
                      </a:r>
                      <a:r>
                        <a:rPr lang="cs-CZ" sz="900" b="0" dirty="0">
                          <a:latin typeface="+mj-lt"/>
                        </a:rPr>
                        <a:t> </a:t>
                      </a:r>
                      <a:r>
                        <a:rPr lang="en-US" sz="900" b="0" kern="1200" dirty="0">
                          <a:solidFill>
                            <a:schemeClr val="dk1"/>
                          </a:solidFill>
                          <a:effectLst/>
                          <a:latin typeface="+mj-lt"/>
                          <a:cs typeface="Times New Roman" panose="02020603050405020304" pitchFamily="18" charset="0"/>
                        </a:rPr>
                        <a:t>Use of </a:t>
                      </a:r>
                      <a:r>
                        <a:rPr lang="en-US" sz="900" b="0" kern="1200" dirty="0">
                          <a:solidFill>
                            <a:schemeClr val="dk1"/>
                          </a:solidFill>
                          <a:effectLst/>
                          <a:latin typeface="+mj-lt"/>
                          <a:ea typeface="+mn-ea"/>
                          <a:cs typeface="Times New Roman" panose="02020603050405020304" pitchFamily="18" charset="0"/>
                        </a:rPr>
                        <a:t>Private or Public Security Forces</a:t>
                      </a:r>
                      <a:r>
                        <a:rPr lang="cs-CZ" sz="900" b="0" kern="1200" dirty="0">
                          <a:solidFill>
                            <a:schemeClr val="dk1"/>
                          </a:solidFill>
                          <a:effectLst/>
                          <a:latin typeface="+mj-lt"/>
                          <a:ea typeface="+mn-ea"/>
                          <a:cs typeface="Times New Roman" panose="02020603050405020304" pitchFamily="18" charset="0"/>
                        </a:rPr>
                        <a:t>, </a:t>
                      </a:r>
                      <a:r>
                        <a:rPr lang="en-CA" sz="900" b="0" kern="1200" dirty="0">
                          <a:solidFill>
                            <a:schemeClr val="dk1"/>
                          </a:solidFill>
                          <a:effectLst/>
                          <a:latin typeface="+mj-lt"/>
                          <a:ea typeface="+mn-ea"/>
                          <a:cs typeface="Times New Roman" panose="02020603050405020304" pitchFamily="18" charset="0"/>
                        </a:rPr>
                        <a:t>Women’s Rights</a:t>
                      </a:r>
                      <a:r>
                        <a:rPr lang="cs-CZ" sz="900" b="0" kern="1200" dirty="0">
                          <a:solidFill>
                            <a:schemeClr val="dk1"/>
                          </a:solidFill>
                          <a:effectLst/>
                          <a:latin typeface="+mj-lt"/>
                          <a:ea typeface="+mn-ea"/>
                          <a:cs typeface="Times New Roman" panose="02020603050405020304" pitchFamily="18" charset="0"/>
                        </a:rPr>
                        <a:t>,  Diversity, </a:t>
                      </a:r>
                      <a:r>
                        <a:rPr lang="cs-CZ" sz="900" b="0" kern="1200" dirty="0" err="1">
                          <a:solidFill>
                            <a:schemeClr val="dk1"/>
                          </a:solidFill>
                          <a:effectLst/>
                          <a:latin typeface="+mj-lt"/>
                          <a:ea typeface="+mn-ea"/>
                          <a:cs typeface="Times New Roman" panose="02020603050405020304" pitchFamily="18" charset="0"/>
                        </a:rPr>
                        <a:t>Equity</a:t>
                      </a:r>
                      <a:r>
                        <a:rPr lang="cs-CZ" sz="900" b="0" kern="1200" dirty="0">
                          <a:solidFill>
                            <a:schemeClr val="dk1"/>
                          </a:solidFill>
                          <a:effectLst/>
                          <a:latin typeface="+mj-lt"/>
                          <a:ea typeface="+mn-ea"/>
                          <a:cs typeface="Times New Roman" panose="02020603050405020304" pitchFamily="18" charset="0"/>
                        </a:rPr>
                        <a:t> and </a:t>
                      </a:r>
                      <a:r>
                        <a:rPr lang="cs-CZ" sz="900" b="0" kern="1200" dirty="0" err="1">
                          <a:solidFill>
                            <a:schemeClr val="dk1"/>
                          </a:solidFill>
                          <a:effectLst/>
                          <a:latin typeface="+mj-lt"/>
                          <a:ea typeface="+mn-ea"/>
                          <a:cs typeface="Times New Roman" panose="02020603050405020304" pitchFamily="18" charset="0"/>
                        </a:rPr>
                        <a:t>Inclusion</a:t>
                      </a:r>
                      <a:r>
                        <a:rPr lang="cs-CZ" sz="900" b="0" kern="1200" dirty="0">
                          <a:solidFill>
                            <a:schemeClr val="dk1"/>
                          </a:solidFill>
                          <a:effectLst/>
                          <a:latin typeface="+mj-lt"/>
                          <a:ea typeface="+mn-ea"/>
                          <a:cs typeface="Times New Roman" panose="02020603050405020304" pitchFamily="18" charset="0"/>
                        </a:rPr>
                        <a:t>, </a:t>
                      </a:r>
                      <a:r>
                        <a:rPr lang="en-CA" sz="900" b="0" dirty="0">
                          <a:latin typeface="+mj-lt"/>
                        </a:rPr>
                        <a:t>Rights of Minorities and Indigenous Peoples</a:t>
                      </a:r>
                      <a:r>
                        <a:rPr lang="cs-CZ" sz="900" b="0" dirty="0">
                          <a:latin typeface="+mj-lt"/>
                        </a:rPr>
                        <a:t>,</a:t>
                      </a:r>
                      <a:r>
                        <a:rPr lang="en-CA" sz="900" b="0" dirty="0">
                          <a:latin typeface="+mj-lt"/>
                        </a:rPr>
                        <a:t> Land, Forest and Water Rights and Forced Eviction</a:t>
                      </a:r>
                    </a:p>
                    <a:p>
                      <a:pPr algn="ctr">
                        <a:spcAft>
                          <a:spcPts val="200"/>
                        </a:spcAft>
                        <a:tabLst>
                          <a:tab pos="3060065" algn="ctr"/>
                          <a:tab pos="5760085" algn="r"/>
                        </a:tabLst>
                      </a:pPr>
                      <a:endParaRPr lang="cs-CZ" sz="900" dirty="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tc>
                  <a:txBody>
                    <a:bodyPr/>
                    <a:lstStyle/>
                    <a:p>
                      <a:pPr algn="ctr">
                        <a:spcAft>
                          <a:spcPts val="200"/>
                        </a:spcAft>
                        <a:tabLst>
                          <a:tab pos="3060065" algn="ctr"/>
                          <a:tab pos="5760085" algn="r"/>
                        </a:tabLst>
                      </a:pPr>
                      <a:r>
                        <a:rPr lang="cs-CZ" sz="900" dirty="0">
                          <a:effectLst/>
                          <a:latin typeface="+mj-lt"/>
                          <a:ea typeface="Times New Roman" panose="02020603050405020304" pitchFamily="18" charset="0"/>
                          <a:cs typeface="Times New Roman" panose="02020603050405020304" pitchFamily="18" charset="0"/>
                        </a:rPr>
                        <a:t>c</a:t>
                      </a: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2574713445"/>
                  </a:ext>
                </a:extLst>
              </a:tr>
            </a:tbl>
          </a:graphicData>
        </a:graphic>
      </p:graphicFrame>
    </p:spTree>
    <p:extLst>
      <p:ext uri="{BB962C8B-B14F-4D97-AF65-F5344CB8AC3E}">
        <p14:creationId xmlns:p14="http://schemas.microsoft.com/office/powerpoint/2010/main" val="2659729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C269E40-5007-48F9-888D-E96292D91E40}"/>
              </a:ext>
            </a:extLst>
          </p:cNvPr>
          <p:cNvSpPr>
            <a:spLocks noGrp="1"/>
          </p:cNvSpPr>
          <p:nvPr>
            <p:ph type="ftr" sz="quarter" idx="10"/>
          </p:nvPr>
        </p:nvSpPr>
        <p:spPr/>
        <p:txBody>
          <a:bodyPr/>
          <a:lstStyle/>
          <a:p>
            <a:r>
              <a:rPr lang="cs-CZ"/>
              <a:t>KODEX OBCHODNÍCH STANDARDŮ A ZÁSAD APAG</a:t>
            </a:r>
          </a:p>
        </p:txBody>
      </p:sp>
      <p:sp>
        <p:nvSpPr>
          <p:cNvPr id="5" name="Slide Number Placeholder 4">
            <a:extLst>
              <a:ext uri="{FF2B5EF4-FFF2-40B4-BE49-F238E27FC236}">
                <a16:creationId xmlns:a16="http://schemas.microsoft.com/office/drawing/2014/main" id="{8A12878C-E801-4BFD-AE22-0DF6F604655A}"/>
              </a:ext>
            </a:extLst>
          </p:cNvPr>
          <p:cNvSpPr>
            <a:spLocks noGrp="1"/>
          </p:cNvSpPr>
          <p:nvPr>
            <p:ph type="sldNum" sz="quarter" idx="11"/>
          </p:nvPr>
        </p:nvSpPr>
        <p:spPr/>
        <p:txBody>
          <a:bodyPr/>
          <a:lstStyle/>
          <a:p>
            <a:fld id="{C39117F4-3E9F-4732-B846-71DDBC752BFB}" type="slidenum">
              <a:rPr lang="en-US" smtClean="0"/>
              <a:t>4</a:t>
            </a:fld>
            <a:endParaRPr lang="en-US"/>
          </a:p>
        </p:txBody>
      </p:sp>
      <p:pic>
        <p:nvPicPr>
          <p:cNvPr id="6" name="Picture 5">
            <a:extLst>
              <a:ext uri="{FF2B5EF4-FFF2-40B4-BE49-F238E27FC236}">
                <a16:creationId xmlns:a16="http://schemas.microsoft.com/office/drawing/2014/main" id="{812C012E-8857-4ED8-B781-49DECF1648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9241" y="2276872"/>
            <a:ext cx="755127" cy="551706"/>
          </a:xfrm>
          <a:prstGeom prst="rect">
            <a:avLst/>
          </a:prstGeom>
        </p:spPr>
      </p:pic>
      <p:pic>
        <p:nvPicPr>
          <p:cNvPr id="7" name="Content Placeholder 6">
            <a:extLst>
              <a:ext uri="{FF2B5EF4-FFF2-40B4-BE49-F238E27FC236}">
                <a16:creationId xmlns:a16="http://schemas.microsoft.com/office/drawing/2014/main" id="{1EB29145-4C8E-4E3D-AF08-A4A5EB209B0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8058" r="64987" b="15746"/>
          <a:stretch/>
        </p:blipFill>
        <p:spPr>
          <a:xfrm>
            <a:off x="0" y="-2434"/>
            <a:ext cx="4211960" cy="6874602"/>
          </a:xfrm>
        </p:spPr>
      </p:pic>
      <p:sp>
        <p:nvSpPr>
          <p:cNvPr id="8" name="Title 1">
            <a:extLst>
              <a:ext uri="{FF2B5EF4-FFF2-40B4-BE49-F238E27FC236}">
                <a16:creationId xmlns:a16="http://schemas.microsoft.com/office/drawing/2014/main" id="{331D8B01-952D-4F26-9D0B-DA32DC28CE64}"/>
              </a:ext>
            </a:extLst>
          </p:cNvPr>
          <p:cNvSpPr>
            <a:spLocks noGrp="1"/>
          </p:cNvSpPr>
          <p:nvPr>
            <p:ph type="title"/>
          </p:nvPr>
        </p:nvSpPr>
        <p:spPr>
          <a:xfrm>
            <a:off x="6505311" y="2996952"/>
            <a:ext cx="1955121" cy="720000"/>
          </a:xfrm>
        </p:spPr>
        <p:txBody>
          <a:bodyPr>
            <a:normAutofit/>
          </a:bodyPr>
          <a:lstStyle/>
          <a:p>
            <a:pPr algn="ctr"/>
            <a:r>
              <a:rPr lang="cs-CZ" sz="2800" dirty="0">
                <a:latin typeface="Calibri (Nadpisy)"/>
              </a:rPr>
              <a:t>1 Úvod</a:t>
            </a:r>
          </a:p>
        </p:txBody>
      </p:sp>
      <p:pic>
        <p:nvPicPr>
          <p:cNvPr id="9" name="Content Placeholder 6">
            <a:extLst>
              <a:ext uri="{FF2B5EF4-FFF2-40B4-BE49-F238E27FC236}">
                <a16:creationId xmlns:a16="http://schemas.microsoft.com/office/drawing/2014/main" id="{C410DC51-9B45-4B7D-A7F9-AC4C595F715A}"/>
              </a:ext>
            </a:extLst>
          </p:cNvPr>
          <p:cNvPicPr>
            <a:picLocks noChangeAspect="1"/>
          </p:cNvPicPr>
          <p:nvPr/>
        </p:nvPicPr>
        <p:blipFill rotWithShape="1">
          <a:blip r:embed="rId3">
            <a:extLst>
              <a:ext uri="{28A0092B-C50C-407E-A947-70E740481C1C}">
                <a14:useLocalDpi xmlns:a14="http://schemas.microsoft.com/office/drawing/2010/main" val="0"/>
              </a:ext>
            </a:extLst>
          </a:blip>
          <a:srcRect t="8058" r="51219" b="15746"/>
          <a:stretch/>
        </p:blipFill>
        <p:spPr>
          <a:xfrm>
            <a:off x="0" y="-2434"/>
            <a:ext cx="5868144" cy="6874602"/>
          </a:xfrm>
          <a:prstGeom prst="rect">
            <a:avLst/>
          </a:prstGeom>
          <a:ln w="6350">
            <a:solidFill>
              <a:schemeClr val="tx1"/>
            </a:solidFill>
          </a:ln>
        </p:spPr>
      </p:pic>
    </p:spTree>
    <p:extLst>
      <p:ext uri="{BB962C8B-B14F-4D97-AF65-F5344CB8AC3E}">
        <p14:creationId xmlns:p14="http://schemas.microsoft.com/office/powerpoint/2010/main" val="807137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83492-F645-4B05-98DA-9C60C21C15A0}"/>
              </a:ext>
            </a:extLst>
          </p:cNvPr>
          <p:cNvSpPr>
            <a:spLocks noGrp="1"/>
          </p:cNvSpPr>
          <p:nvPr>
            <p:ph type="title"/>
          </p:nvPr>
        </p:nvSpPr>
        <p:spPr>
          <a:xfrm>
            <a:off x="1242000" y="404909"/>
            <a:ext cx="6660000" cy="720000"/>
          </a:xfrm>
        </p:spPr>
        <p:txBody>
          <a:bodyPr>
            <a:normAutofit/>
          </a:bodyPr>
          <a:lstStyle/>
          <a:p>
            <a:r>
              <a:rPr lang="cs-CZ" dirty="0">
                <a:latin typeface="+mj-lt"/>
              </a:rPr>
              <a:t>1 Úvod</a:t>
            </a:r>
          </a:p>
        </p:txBody>
      </p:sp>
      <p:sp>
        <p:nvSpPr>
          <p:cNvPr id="4" name="Footer Placeholder 3">
            <a:extLst>
              <a:ext uri="{FF2B5EF4-FFF2-40B4-BE49-F238E27FC236}">
                <a16:creationId xmlns:a16="http://schemas.microsoft.com/office/drawing/2014/main" id="{CFBDCE41-9A84-4109-871D-8406DB3AA204}"/>
              </a:ext>
            </a:extLst>
          </p:cNvPr>
          <p:cNvSpPr>
            <a:spLocks noGrp="1"/>
          </p:cNvSpPr>
          <p:nvPr>
            <p:ph type="ftr" sz="quarter" idx="10"/>
          </p:nvPr>
        </p:nvSpPr>
        <p:spPr/>
        <p:txBody>
          <a:bodyPr/>
          <a:lstStyle/>
          <a:p>
            <a:r>
              <a:rPr lang="cs-CZ"/>
              <a:t>KODEX OBCHODNÍCH STANDARDŮ A ZÁSAD APAG</a:t>
            </a:r>
          </a:p>
        </p:txBody>
      </p:sp>
      <p:sp>
        <p:nvSpPr>
          <p:cNvPr id="5" name="Slide Number Placeholder 4">
            <a:extLst>
              <a:ext uri="{FF2B5EF4-FFF2-40B4-BE49-F238E27FC236}">
                <a16:creationId xmlns:a16="http://schemas.microsoft.com/office/drawing/2014/main" id="{37754D73-4E89-4E0B-8BA1-DA3B48DE0CEA}"/>
              </a:ext>
            </a:extLst>
          </p:cNvPr>
          <p:cNvSpPr>
            <a:spLocks noGrp="1"/>
          </p:cNvSpPr>
          <p:nvPr>
            <p:ph type="sldNum" sz="quarter" idx="11"/>
          </p:nvPr>
        </p:nvSpPr>
        <p:spPr/>
        <p:txBody>
          <a:bodyPr/>
          <a:lstStyle/>
          <a:p>
            <a:fld id="{C39117F4-3E9F-4732-B846-71DDBC752BFB}" type="slidenum">
              <a:rPr lang="en-US" smtClean="0"/>
              <a:t>5</a:t>
            </a:fld>
            <a:endParaRPr lang="en-US"/>
          </a:p>
        </p:txBody>
      </p:sp>
      <p:pic>
        <p:nvPicPr>
          <p:cNvPr id="8" name="Picture 7">
            <a:extLst>
              <a:ext uri="{FF2B5EF4-FFF2-40B4-BE49-F238E27FC236}">
                <a16:creationId xmlns:a16="http://schemas.microsoft.com/office/drawing/2014/main" id="{B3E0BC56-4F8B-479C-BFDF-506F99663E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25060"/>
            <a:ext cx="656569" cy="479698"/>
          </a:xfrm>
          <a:prstGeom prst="rect">
            <a:avLst/>
          </a:prstGeom>
        </p:spPr>
      </p:pic>
      <p:sp>
        <p:nvSpPr>
          <p:cNvPr id="3" name="Rectangle 2">
            <a:extLst>
              <a:ext uri="{FF2B5EF4-FFF2-40B4-BE49-F238E27FC236}">
                <a16:creationId xmlns:a16="http://schemas.microsoft.com/office/drawing/2014/main" id="{FBD27209-EF15-40EB-9E49-515610775180}"/>
              </a:ext>
            </a:extLst>
          </p:cNvPr>
          <p:cNvSpPr/>
          <p:nvPr/>
        </p:nvSpPr>
        <p:spPr>
          <a:xfrm>
            <a:off x="457200" y="1681276"/>
            <a:ext cx="5770984" cy="2677656"/>
          </a:xfrm>
          <a:prstGeom prst="rect">
            <a:avLst/>
          </a:prstGeom>
        </p:spPr>
        <p:txBody>
          <a:bodyPr wrap="square">
            <a:spAutoFit/>
          </a:bodyPr>
          <a:lstStyle/>
          <a:p>
            <a:pPr algn="just"/>
            <a:r>
              <a:rPr lang="cs-CZ" sz="1400" dirty="0"/>
              <a:t>Práce ve společnosti APAG je výjimečná nejen díky našim vynikajícím výrobkům. </a:t>
            </a:r>
          </a:p>
          <a:p>
            <a:pPr algn="just"/>
            <a:r>
              <a:rPr lang="cs-CZ" sz="1400" dirty="0"/>
              <a:t>Jde také o naši integritu a obchodní chování.</a:t>
            </a:r>
          </a:p>
          <a:p>
            <a:pPr algn="just"/>
            <a:r>
              <a:rPr lang="cs-CZ" sz="1400" dirty="0"/>
              <a:t>Naše kultura je založena na integritě a inspiruje naši práci a posiluje naši pověst společnosti, která dosahuje vynikajících výsledků a vždy jedná správně. Zásadním prvkem našeho úspěchu je integrita. </a:t>
            </a:r>
          </a:p>
          <a:p>
            <a:pPr algn="just"/>
            <a:r>
              <a:rPr lang="cs-CZ" sz="1400" dirty="0"/>
              <a:t>Někdy můžete narazit na situaci, kdy není jasné, jak správně postupovat.</a:t>
            </a:r>
          </a:p>
          <a:p>
            <a:pPr algn="just"/>
            <a:r>
              <a:rPr lang="cs-CZ" sz="1400" dirty="0"/>
              <a:t>Náš Kodex obchodních norem a zásad vám vždy pomůže a nasměruje vás </a:t>
            </a:r>
            <a:br>
              <a:rPr lang="cs-CZ" sz="1400" dirty="0"/>
            </a:br>
            <a:r>
              <a:rPr lang="cs-CZ" sz="1400" dirty="0"/>
              <a:t>ke správnému rozhodnutí.</a:t>
            </a:r>
          </a:p>
          <a:p>
            <a:pPr algn="just"/>
            <a:r>
              <a:rPr lang="cs-CZ" sz="1400" dirty="0"/>
              <a:t>Jsme si vědomi, že kodex nepokrývá všechny možné okolnosti, zejména pokud se vyskytnou problémy se smlouvami nebo místními zákony. APAG tedy může kodex podle potřeby upravit. </a:t>
            </a:r>
          </a:p>
        </p:txBody>
      </p:sp>
      <p:sp>
        <p:nvSpPr>
          <p:cNvPr id="6" name="TextBox 5">
            <a:extLst>
              <a:ext uri="{FF2B5EF4-FFF2-40B4-BE49-F238E27FC236}">
                <a16:creationId xmlns:a16="http://schemas.microsoft.com/office/drawing/2014/main" id="{A9077A3F-3438-4569-A223-AEA068DD64F2}"/>
              </a:ext>
            </a:extLst>
          </p:cNvPr>
          <p:cNvSpPr txBox="1"/>
          <p:nvPr/>
        </p:nvSpPr>
        <p:spPr>
          <a:xfrm>
            <a:off x="457200" y="5034504"/>
            <a:ext cx="5770984" cy="954107"/>
          </a:xfrm>
          <a:prstGeom prst="rect">
            <a:avLst/>
          </a:prstGeom>
          <a:noFill/>
        </p:spPr>
        <p:txBody>
          <a:bodyPr wrap="square" rtlCol="0">
            <a:spAutoFit/>
          </a:bodyPr>
          <a:lstStyle/>
          <a:p>
            <a:pPr algn="just"/>
            <a:r>
              <a:rPr lang="cs-CZ" sz="1400" dirty="0"/>
              <a:t>Nezáleží na tom, kde pracujete nebo co pro APAG děláte – vždy máte povinnost používat správný úsudek a dodržovat náš kodex. To se týká všech zaměstnanců na plný nebo částečný úvazek na všech úrovních společnosti, </a:t>
            </a:r>
            <a:br>
              <a:rPr lang="cs-CZ" sz="1400" dirty="0"/>
            </a:br>
            <a:r>
              <a:rPr lang="cs-CZ" sz="1400" dirty="0"/>
              <a:t>až po vedoucí pracovníky. </a:t>
            </a:r>
          </a:p>
        </p:txBody>
      </p:sp>
      <p:sp>
        <p:nvSpPr>
          <p:cNvPr id="9" name="TextBox 88">
            <a:extLst>
              <a:ext uri="{FF2B5EF4-FFF2-40B4-BE49-F238E27FC236}">
                <a16:creationId xmlns:a16="http://schemas.microsoft.com/office/drawing/2014/main" id="{1C81FEE6-2CD5-4638-A51E-258B8F1EFA31}"/>
              </a:ext>
            </a:extLst>
          </p:cNvPr>
          <p:cNvSpPr txBox="1"/>
          <p:nvPr/>
        </p:nvSpPr>
        <p:spPr>
          <a:xfrm>
            <a:off x="457200" y="1238550"/>
            <a:ext cx="3118626" cy="369332"/>
          </a:xfrm>
          <a:prstGeom prst="rect">
            <a:avLst/>
          </a:prstGeom>
          <a:noFill/>
        </p:spPr>
        <p:txBody>
          <a:bodyPr wrap="square" rtlCol="0" anchor="b">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b="1" cap="all" dirty="0">
                <a:solidFill>
                  <a:schemeClr val="accent3"/>
                </a:solidFill>
              </a:rPr>
              <a:t>DŮVODY PRO KODEX</a:t>
            </a:r>
          </a:p>
        </p:txBody>
      </p:sp>
      <p:sp>
        <p:nvSpPr>
          <p:cNvPr id="10" name="TextBox 88">
            <a:extLst>
              <a:ext uri="{FF2B5EF4-FFF2-40B4-BE49-F238E27FC236}">
                <a16:creationId xmlns:a16="http://schemas.microsoft.com/office/drawing/2014/main" id="{A05317C5-48A5-4393-B990-E3408E325E14}"/>
              </a:ext>
            </a:extLst>
          </p:cNvPr>
          <p:cNvSpPr txBox="1"/>
          <p:nvPr/>
        </p:nvSpPr>
        <p:spPr>
          <a:xfrm>
            <a:off x="457200" y="4571836"/>
            <a:ext cx="4089853" cy="369332"/>
          </a:xfrm>
          <a:prstGeom prst="rect">
            <a:avLst/>
          </a:prstGeom>
          <a:noFill/>
        </p:spPr>
        <p:txBody>
          <a:bodyPr wrap="square" rtlCol="0" anchor="b">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b="1" cap="all">
                <a:solidFill>
                  <a:schemeClr val="accent3"/>
                </a:solidFill>
              </a:rPr>
              <a:t>NA KOHO SE KODEX VZTAHUJE</a:t>
            </a:r>
          </a:p>
        </p:txBody>
      </p:sp>
      <p:pic>
        <p:nvPicPr>
          <p:cNvPr id="11" name="Picture 10">
            <a:extLst>
              <a:ext uri="{FF2B5EF4-FFF2-40B4-BE49-F238E27FC236}">
                <a16:creationId xmlns:a16="http://schemas.microsoft.com/office/drawing/2014/main" id="{800B4AF7-256D-4B0A-B8FC-79A0E647C31E}"/>
              </a:ext>
            </a:extLst>
          </p:cNvPr>
          <p:cNvPicPr>
            <a:picLocks noChangeAspect="1"/>
          </p:cNvPicPr>
          <p:nvPr/>
        </p:nvPicPr>
        <p:blipFill rotWithShape="1">
          <a:blip r:embed="rId3">
            <a:extLst>
              <a:ext uri="{28A0092B-C50C-407E-A947-70E740481C1C}">
                <a14:useLocalDpi xmlns:a14="http://schemas.microsoft.com/office/drawing/2010/main" val="0"/>
              </a:ext>
            </a:extLst>
          </a:blip>
          <a:srcRect b="31520"/>
          <a:stretch/>
        </p:blipFill>
        <p:spPr>
          <a:xfrm rot="16200000">
            <a:off x="5144973" y="2393770"/>
            <a:ext cx="4750060" cy="2439622"/>
          </a:xfrm>
          <a:prstGeom prst="rect">
            <a:avLst/>
          </a:prstGeom>
          <a:effectLst>
            <a:outerShdw blurRad="50800" dist="50800" dir="5400000" algn="ctr" rotWithShape="0">
              <a:srgbClr val="000000">
                <a:alpha val="50000"/>
              </a:srgbClr>
            </a:outerShdw>
            <a:softEdge rad="12700"/>
          </a:effectLst>
        </p:spPr>
      </p:pic>
    </p:spTree>
    <p:extLst>
      <p:ext uri="{BB962C8B-B14F-4D97-AF65-F5344CB8AC3E}">
        <p14:creationId xmlns:p14="http://schemas.microsoft.com/office/powerpoint/2010/main" val="3023378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AC4259-0206-4746-A71E-DDCFE1757664}"/>
              </a:ext>
            </a:extLst>
          </p:cNvPr>
          <p:cNvSpPr>
            <a:spLocks noGrp="1"/>
          </p:cNvSpPr>
          <p:nvPr>
            <p:ph type="title"/>
          </p:nvPr>
        </p:nvSpPr>
        <p:spPr>
          <a:xfrm>
            <a:off x="457200" y="332656"/>
            <a:ext cx="6660000" cy="720000"/>
          </a:xfrm>
        </p:spPr>
        <p:txBody>
          <a:bodyPr>
            <a:normAutofit/>
          </a:bodyPr>
          <a:lstStyle/>
          <a:p>
            <a:r>
              <a:rPr lang="cs-CZ" sz="3000" dirty="0">
                <a:latin typeface="Calibri (Základní text)"/>
              </a:rPr>
              <a:t>Kréda naší společnosti</a:t>
            </a:r>
          </a:p>
        </p:txBody>
      </p:sp>
      <p:sp>
        <p:nvSpPr>
          <p:cNvPr id="6" name="Rectangle 5">
            <a:extLst>
              <a:ext uri="{FF2B5EF4-FFF2-40B4-BE49-F238E27FC236}">
                <a16:creationId xmlns:a16="http://schemas.microsoft.com/office/drawing/2014/main" id="{A8BE2A88-2204-4EB5-89A2-A9F198C575DC}"/>
              </a:ext>
            </a:extLst>
          </p:cNvPr>
          <p:cNvSpPr/>
          <p:nvPr/>
        </p:nvSpPr>
        <p:spPr>
          <a:xfrm>
            <a:off x="824366" y="1129539"/>
            <a:ext cx="3096344" cy="129134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x-none" sz="1500" b="1" dirty="0" err="1">
              <a:solidFill>
                <a:schemeClr val="tx1"/>
              </a:solidFill>
              <a:latin typeface="Arial Narrow" panose="020B0606020202030204" pitchFamily="34" charset="0"/>
              <a:cs typeface="Arial" pitchFamily="34" charset="0"/>
            </a:endParaRPr>
          </a:p>
        </p:txBody>
      </p:sp>
      <p:sp>
        <p:nvSpPr>
          <p:cNvPr id="7" name="Rectangle 6">
            <a:extLst>
              <a:ext uri="{FF2B5EF4-FFF2-40B4-BE49-F238E27FC236}">
                <a16:creationId xmlns:a16="http://schemas.microsoft.com/office/drawing/2014/main" id="{E0FA262A-5F89-4100-B11E-67A7E57F7442}"/>
              </a:ext>
            </a:extLst>
          </p:cNvPr>
          <p:cNvSpPr/>
          <p:nvPr/>
        </p:nvSpPr>
        <p:spPr>
          <a:xfrm>
            <a:off x="2048502" y="1129539"/>
            <a:ext cx="6123898" cy="5226811"/>
          </a:xfrm>
          <a:prstGeom prst="rect">
            <a:avLst/>
          </a:prstGeom>
          <a:solidFill>
            <a:srgbClr val="FAFC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x-none" sz="1500" b="1" dirty="0" err="1">
              <a:solidFill>
                <a:schemeClr val="tx1"/>
              </a:solidFill>
              <a:latin typeface="Arial Narrow" panose="020B0606020202030204" pitchFamily="34" charset="0"/>
              <a:cs typeface="Arial" pitchFamily="34" charset="0"/>
            </a:endParaRPr>
          </a:p>
        </p:txBody>
      </p:sp>
      <p:sp>
        <p:nvSpPr>
          <p:cNvPr id="8" name="Rectangle 7">
            <a:extLst>
              <a:ext uri="{FF2B5EF4-FFF2-40B4-BE49-F238E27FC236}">
                <a16:creationId xmlns:a16="http://schemas.microsoft.com/office/drawing/2014/main" id="{EB99D325-D3DA-4F8D-A5FF-A3D90AEC3D55}"/>
              </a:ext>
            </a:extLst>
          </p:cNvPr>
          <p:cNvSpPr/>
          <p:nvPr/>
        </p:nvSpPr>
        <p:spPr>
          <a:xfrm>
            <a:off x="2048502" y="2165739"/>
            <a:ext cx="6123898" cy="1062212"/>
          </a:xfrm>
          <a:prstGeom prst="rect">
            <a:avLst/>
          </a:prstGeom>
          <a:solidFill>
            <a:srgbClr val="F3F3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x-none" sz="1500" b="1" dirty="0" err="1">
              <a:solidFill>
                <a:schemeClr val="tx1"/>
              </a:solidFill>
              <a:latin typeface="Arial Narrow" panose="020B0606020202030204" pitchFamily="34" charset="0"/>
              <a:cs typeface="Arial" pitchFamily="34" charset="0"/>
            </a:endParaRPr>
          </a:p>
        </p:txBody>
      </p:sp>
      <p:sp>
        <p:nvSpPr>
          <p:cNvPr id="10" name="Rectangle 9">
            <a:extLst>
              <a:ext uri="{FF2B5EF4-FFF2-40B4-BE49-F238E27FC236}">
                <a16:creationId xmlns:a16="http://schemas.microsoft.com/office/drawing/2014/main" id="{C45D6275-0D0B-451C-BD20-A1B01B88CA7D}"/>
              </a:ext>
            </a:extLst>
          </p:cNvPr>
          <p:cNvSpPr/>
          <p:nvPr/>
        </p:nvSpPr>
        <p:spPr>
          <a:xfrm>
            <a:off x="2048502" y="4290830"/>
            <a:ext cx="6123898" cy="1082386"/>
          </a:xfrm>
          <a:prstGeom prst="rect">
            <a:avLst/>
          </a:prstGeom>
          <a:solidFill>
            <a:srgbClr val="F3F3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x-none" sz="1500" b="1" dirty="0" err="1">
              <a:solidFill>
                <a:schemeClr val="tx1"/>
              </a:solidFill>
              <a:latin typeface="Arial Narrow" panose="020B0606020202030204" pitchFamily="34" charset="0"/>
              <a:cs typeface="Arial" pitchFamily="34" charset="0"/>
            </a:endParaRPr>
          </a:p>
        </p:txBody>
      </p:sp>
      <p:sp>
        <p:nvSpPr>
          <p:cNvPr id="12" name="TextBox 11">
            <a:extLst>
              <a:ext uri="{FF2B5EF4-FFF2-40B4-BE49-F238E27FC236}">
                <a16:creationId xmlns:a16="http://schemas.microsoft.com/office/drawing/2014/main" id="{FDAB237D-F760-4527-9A3B-6346A726171B}"/>
              </a:ext>
            </a:extLst>
          </p:cNvPr>
          <p:cNvSpPr txBox="1"/>
          <p:nvPr/>
        </p:nvSpPr>
        <p:spPr>
          <a:xfrm>
            <a:off x="2339752" y="1113493"/>
            <a:ext cx="5832648" cy="1123384"/>
          </a:xfrm>
          <a:prstGeom prst="rect">
            <a:avLst/>
          </a:prstGeom>
          <a:noFill/>
        </p:spPr>
        <p:txBody>
          <a:bodyPr wrap="square" rtlCol="0">
            <a:spAutoFit/>
          </a:bodyPr>
          <a:lstStyle/>
          <a:p>
            <a:pPr marL="357188" indent="-357188">
              <a:buAutoNum type="arabicPeriod"/>
            </a:pPr>
            <a:r>
              <a:rPr lang="cs-CZ" sz="1200" b="1" dirty="0">
                <a:solidFill>
                  <a:srgbClr val="B4D333"/>
                </a:solidFill>
                <a:latin typeface="Arial Narrow" panose="020B0606020202030204" pitchFamily="34" charset="0"/>
              </a:rPr>
              <a:t>Ohleduplnost</a:t>
            </a:r>
          </a:p>
          <a:p>
            <a:endParaRPr lang="en-US" sz="300" b="1" dirty="0">
              <a:solidFill>
                <a:srgbClr val="B4D333"/>
              </a:solidFill>
              <a:latin typeface="Arial Narrow" panose="020B0606020202030204" pitchFamily="34" charset="0"/>
            </a:endParaRPr>
          </a:p>
          <a:p>
            <a:pPr marL="358775" indent="-179388">
              <a:buFont typeface="Arial" panose="020B0604020202020204" pitchFamily="34" charset="0"/>
              <a:buChar char="•"/>
            </a:pPr>
            <a:r>
              <a:rPr lang="cs-CZ" sz="1000" dirty="0">
                <a:latin typeface="Arial Narrow" panose="020B0606020202030204" pitchFamily="34" charset="0"/>
              </a:rPr>
              <a:t>Chápejme perspektivu a úhel pohledu ostatních</a:t>
            </a:r>
          </a:p>
          <a:p>
            <a:pPr marL="358775" indent="-179388">
              <a:buFont typeface="Arial" panose="020B0604020202020204" pitchFamily="34" charset="0"/>
              <a:buChar char="•"/>
            </a:pPr>
            <a:r>
              <a:rPr lang="cs-CZ" sz="1000" dirty="0">
                <a:latin typeface="Arial Narrow" panose="020B0606020202030204" pitchFamily="34" charset="0"/>
              </a:rPr>
              <a:t>Podporujme rozmanitost  v myšlení, věku, pohlaví, etnické příslušnosti nebo jiné osobní orientace</a:t>
            </a:r>
          </a:p>
          <a:p>
            <a:pPr marL="358775" indent="-179388">
              <a:buFont typeface="Arial" panose="020B0604020202020204" pitchFamily="34" charset="0"/>
              <a:buChar char="•"/>
            </a:pPr>
            <a:r>
              <a:rPr lang="cs-CZ" sz="1000" dirty="0">
                <a:latin typeface="Arial Narrow" panose="020B0606020202030204" pitchFamily="34" charset="0"/>
              </a:rPr>
              <a:t>Buďme čestní a autentičtí</a:t>
            </a:r>
          </a:p>
          <a:p>
            <a:pPr marL="358775" indent="-179388">
              <a:buFont typeface="Arial" panose="020B0604020202020204" pitchFamily="34" charset="0"/>
              <a:buChar char="•"/>
            </a:pPr>
            <a:r>
              <a:rPr lang="cs-CZ" sz="1000" dirty="0">
                <a:latin typeface="Arial Narrow" panose="020B0606020202030204" pitchFamily="34" charset="0"/>
              </a:rPr>
              <a:t>Chovejme se k lidem tak, jak byste chtěli, aby se oni chovali k nám</a:t>
            </a:r>
          </a:p>
          <a:p>
            <a:pPr marL="358775" indent="-179388">
              <a:buFont typeface="Arial" panose="020B0604020202020204" pitchFamily="34" charset="0"/>
              <a:buChar char="•"/>
            </a:pPr>
            <a:r>
              <a:rPr lang="cs-CZ" sz="1000" dirty="0">
                <a:latin typeface="Arial Narrow" panose="020B0606020202030204" pitchFamily="34" charset="0"/>
              </a:rPr>
              <a:t>Umožněme lidem se rozvíjet a svěřme jim pravomoc dělat důležitá rozhodnutí</a:t>
            </a:r>
          </a:p>
        </p:txBody>
      </p:sp>
      <p:sp>
        <p:nvSpPr>
          <p:cNvPr id="13" name="TextBox 12">
            <a:extLst>
              <a:ext uri="{FF2B5EF4-FFF2-40B4-BE49-F238E27FC236}">
                <a16:creationId xmlns:a16="http://schemas.microsoft.com/office/drawing/2014/main" id="{95A12BBC-4F2C-47A6-806D-B6629669EF1E}"/>
              </a:ext>
            </a:extLst>
          </p:cNvPr>
          <p:cNvSpPr txBox="1"/>
          <p:nvPr/>
        </p:nvSpPr>
        <p:spPr>
          <a:xfrm>
            <a:off x="2339752" y="2132856"/>
            <a:ext cx="5832648" cy="1123384"/>
          </a:xfrm>
          <a:prstGeom prst="rect">
            <a:avLst/>
          </a:prstGeom>
          <a:noFill/>
        </p:spPr>
        <p:txBody>
          <a:bodyPr wrap="square" rtlCol="0">
            <a:spAutoFit/>
          </a:bodyPr>
          <a:lstStyle/>
          <a:p>
            <a:pPr marL="357188" indent="-357188"/>
            <a:r>
              <a:rPr lang="cs-CZ" sz="1200" b="1" dirty="0">
                <a:solidFill>
                  <a:srgbClr val="B4D333"/>
                </a:solidFill>
                <a:latin typeface="Arial Narrow" panose="020B0606020202030204" pitchFamily="34" charset="0"/>
              </a:rPr>
              <a:t>2. 	Závazky</a:t>
            </a:r>
          </a:p>
          <a:p>
            <a:endParaRPr lang="en-US" sz="300" b="1" dirty="0">
              <a:solidFill>
                <a:srgbClr val="B4D333"/>
              </a:solidFill>
              <a:latin typeface="Arial Narrow" panose="020B0606020202030204" pitchFamily="34" charset="0"/>
            </a:endParaRPr>
          </a:p>
          <a:p>
            <a:pPr marL="358775" indent="-179388">
              <a:buFont typeface="Arial" panose="020B0604020202020204" pitchFamily="34" charset="0"/>
              <a:buChar char="•"/>
            </a:pPr>
            <a:r>
              <a:rPr lang="cs-CZ" sz="1000" dirty="0">
                <a:latin typeface="Arial Narrow" panose="020B0606020202030204" pitchFamily="34" charset="0"/>
              </a:rPr>
              <a:t>Čiňme vše, co je v našich silách</a:t>
            </a:r>
          </a:p>
          <a:p>
            <a:pPr marL="358775" indent="-179388">
              <a:buFont typeface="Arial" panose="020B0604020202020204" pitchFamily="34" charset="0"/>
              <a:buChar char="•"/>
            </a:pPr>
            <a:r>
              <a:rPr lang="cs-CZ" sz="1000" dirty="0">
                <a:latin typeface="Arial Narrow" panose="020B0606020202030204" pitchFamily="34" charset="0"/>
              </a:rPr>
              <a:t>Buďte spolehliví </a:t>
            </a:r>
          </a:p>
          <a:p>
            <a:pPr marL="358775" indent="-179388">
              <a:buFont typeface="Arial" panose="020B0604020202020204" pitchFamily="34" charset="0"/>
              <a:buChar char="•"/>
            </a:pPr>
            <a:r>
              <a:rPr lang="cs-CZ" sz="1000" dirty="0">
                <a:latin typeface="Arial Narrow" panose="020B0606020202030204" pitchFamily="34" charset="0"/>
              </a:rPr>
              <a:t>Vždy se účastněme domluvených schůzek  a  aktivně se do nich zapojujme</a:t>
            </a:r>
          </a:p>
          <a:p>
            <a:pPr marL="358775" indent="-179388">
              <a:buFont typeface="Arial" panose="020B0604020202020204" pitchFamily="34" charset="0"/>
              <a:buChar char="•"/>
            </a:pPr>
            <a:r>
              <a:rPr lang="cs-CZ" sz="1000" dirty="0">
                <a:latin typeface="Arial Narrow" panose="020B0606020202030204" pitchFamily="34" charset="0"/>
              </a:rPr>
              <a:t>Dokončujme práci a nepřestávejme, dokud není hotová</a:t>
            </a:r>
          </a:p>
          <a:p>
            <a:pPr marL="358775" indent="-179388">
              <a:buFont typeface="Arial" panose="020B0604020202020204" pitchFamily="34" charset="0"/>
              <a:buChar char="•"/>
            </a:pPr>
            <a:r>
              <a:rPr lang="cs-CZ" sz="1000" dirty="0">
                <a:latin typeface="Arial Narrow" panose="020B0606020202030204" pitchFamily="34" charset="0"/>
              </a:rPr>
              <a:t>Poskytujte dlouhodobě stabilní služby našim  zákazníkům, dodavatelům  a kolegům</a:t>
            </a:r>
          </a:p>
        </p:txBody>
      </p:sp>
      <p:sp>
        <p:nvSpPr>
          <p:cNvPr id="14" name="TextBox 13">
            <a:extLst>
              <a:ext uri="{FF2B5EF4-FFF2-40B4-BE49-F238E27FC236}">
                <a16:creationId xmlns:a16="http://schemas.microsoft.com/office/drawing/2014/main" id="{A48B3FDA-0480-44CB-BDE4-143F548DB4AA}"/>
              </a:ext>
            </a:extLst>
          </p:cNvPr>
          <p:cNvSpPr txBox="1"/>
          <p:nvPr/>
        </p:nvSpPr>
        <p:spPr>
          <a:xfrm>
            <a:off x="2339752" y="3196895"/>
            <a:ext cx="5832648" cy="1092607"/>
          </a:xfrm>
          <a:prstGeom prst="rect">
            <a:avLst/>
          </a:prstGeom>
          <a:noFill/>
        </p:spPr>
        <p:txBody>
          <a:bodyPr wrap="square" rtlCol="0">
            <a:spAutoFit/>
          </a:bodyPr>
          <a:lstStyle/>
          <a:p>
            <a:pPr marL="357188" indent="-357188"/>
            <a:r>
              <a:rPr lang="cs-CZ" sz="1200" b="1" dirty="0">
                <a:solidFill>
                  <a:srgbClr val="B4D333"/>
                </a:solidFill>
                <a:latin typeface="Arial Narrow" panose="020B0606020202030204" pitchFamily="34" charset="0"/>
              </a:rPr>
              <a:t>3. 	Kreativita</a:t>
            </a:r>
          </a:p>
          <a:p>
            <a:endParaRPr lang="en-US" sz="300" b="1" dirty="0">
              <a:solidFill>
                <a:srgbClr val="B4D333"/>
              </a:solidFill>
              <a:latin typeface="Arial Narrow" panose="020B0606020202030204" pitchFamily="34" charset="0"/>
            </a:endParaRPr>
          </a:p>
          <a:p>
            <a:pPr marL="358775" indent="-179388">
              <a:buFont typeface="Arial" panose="020B0604020202020204" pitchFamily="34" charset="0"/>
              <a:buChar char="•"/>
            </a:pPr>
            <a:r>
              <a:rPr lang="cs-CZ" sz="1000" dirty="0">
                <a:latin typeface="Arial Narrow" panose="020B0606020202030204" pitchFamily="34" charset="0"/>
              </a:rPr>
              <a:t>Přemýšlejte nad rámec naší práce o tom, jak pracujeme, proč a co můžeme zlepšit</a:t>
            </a:r>
          </a:p>
          <a:p>
            <a:pPr marL="358775" indent="-179388">
              <a:buFont typeface="Arial" panose="020B0604020202020204" pitchFamily="34" charset="0"/>
              <a:buChar char="•"/>
            </a:pPr>
            <a:r>
              <a:rPr lang="cs-CZ" sz="1000" dirty="0">
                <a:latin typeface="Arial Narrow" panose="020B0606020202030204" pitchFamily="34" charset="0"/>
              </a:rPr>
              <a:t>Mějme pozitivní přístup</a:t>
            </a:r>
          </a:p>
          <a:p>
            <a:pPr marL="358775" indent="-179388">
              <a:buFont typeface="Arial" panose="020B0604020202020204" pitchFamily="34" charset="0"/>
              <a:buChar char="•"/>
            </a:pPr>
            <a:r>
              <a:rPr lang="cs-CZ" sz="1000" dirty="0">
                <a:latin typeface="Arial Narrow" panose="020B0606020202030204" pitchFamily="34" charset="0"/>
              </a:rPr>
              <a:t>Inspirujme ostatní, aby o práci uvažovali nad rámec jejich každodenních povinností</a:t>
            </a:r>
          </a:p>
          <a:p>
            <a:pPr marL="358775" indent="-179388">
              <a:buFont typeface="Arial" panose="020B0604020202020204" pitchFamily="34" charset="0"/>
              <a:buChar char="•"/>
            </a:pPr>
            <a:r>
              <a:rPr lang="cs-CZ" sz="1000" dirty="0">
                <a:latin typeface="Arial Narrow" panose="020B0606020202030204" pitchFamily="34" charset="0"/>
              </a:rPr>
              <a:t>Podporujme otevřenou komunikaci</a:t>
            </a:r>
          </a:p>
          <a:p>
            <a:pPr marL="358775" indent="-179388">
              <a:buFont typeface="Arial" panose="020B0604020202020204" pitchFamily="34" charset="0"/>
              <a:buChar char="•"/>
            </a:pPr>
            <a:r>
              <a:rPr lang="cs-CZ" sz="1000" dirty="0">
                <a:latin typeface="Arial Narrow" panose="020B0606020202030204" pitchFamily="34" charset="0"/>
              </a:rPr>
              <a:t>Zaměřujme se na hlavní příčiny problémů a příležitostí</a:t>
            </a:r>
          </a:p>
        </p:txBody>
      </p:sp>
      <p:sp>
        <p:nvSpPr>
          <p:cNvPr id="15" name="TextBox 14">
            <a:extLst>
              <a:ext uri="{FF2B5EF4-FFF2-40B4-BE49-F238E27FC236}">
                <a16:creationId xmlns:a16="http://schemas.microsoft.com/office/drawing/2014/main" id="{DADCD437-CBCE-45A7-8F4C-35BBBBC33D20}"/>
              </a:ext>
            </a:extLst>
          </p:cNvPr>
          <p:cNvSpPr txBox="1"/>
          <p:nvPr/>
        </p:nvSpPr>
        <p:spPr>
          <a:xfrm>
            <a:off x="2339752" y="4259943"/>
            <a:ext cx="5832648" cy="1123384"/>
          </a:xfrm>
          <a:prstGeom prst="rect">
            <a:avLst/>
          </a:prstGeom>
          <a:noFill/>
        </p:spPr>
        <p:txBody>
          <a:bodyPr wrap="square" rtlCol="0">
            <a:spAutoFit/>
          </a:bodyPr>
          <a:lstStyle/>
          <a:p>
            <a:pPr marL="357188" indent="-357188"/>
            <a:r>
              <a:rPr lang="cs-CZ" sz="1200" b="1" dirty="0">
                <a:solidFill>
                  <a:srgbClr val="B4D333"/>
                </a:solidFill>
                <a:latin typeface="Arial Narrow" panose="020B0606020202030204" pitchFamily="34" charset="0"/>
              </a:rPr>
              <a:t>4. 	Soudržnost</a:t>
            </a:r>
          </a:p>
          <a:p>
            <a:endParaRPr lang="en-US" sz="300" b="1" dirty="0">
              <a:solidFill>
                <a:srgbClr val="B4D333"/>
              </a:solidFill>
              <a:latin typeface="Arial Narrow" panose="020B0606020202030204" pitchFamily="34" charset="0"/>
            </a:endParaRPr>
          </a:p>
          <a:p>
            <a:pPr marL="358775" indent="-179388">
              <a:buFont typeface="Arial" panose="020B0604020202020204" pitchFamily="34" charset="0"/>
              <a:buChar char="•"/>
            </a:pPr>
            <a:r>
              <a:rPr lang="cs-CZ" sz="1000" dirty="0">
                <a:latin typeface="Arial Narrow" panose="020B0606020202030204" pitchFamily="34" charset="0"/>
              </a:rPr>
              <a:t>Pracujme na společném cíli a ke společnému prospěchu</a:t>
            </a:r>
          </a:p>
          <a:p>
            <a:pPr marL="358775" indent="-179388">
              <a:buFont typeface="Arial" panose="020B0604020202020204" pitchFamily="34" charset="0"/>
              <a:buChar char="•"/>
            </a:pPr>
            <a:r>
              <a:rPr lang="cs-CZ" sz="1000" dirty="0">
                <a:latin typeface="Arial Narrow" panose="020B0606020202030204" pitchFamily="34" charset="0"/>
              </a:rPr>
              <a:t>Ukažme, kdo opravdu jsme, i když tím odkryjeme naši zranitelnost</a:t>
            </a:r>
          </a:p>
          <a:p>
            <a:pPr marL="358775" indent="-179388">
              <a:buFont typeface="Arial" panose="020B0604020202020204" pitchFamily="34" charset="0"/>
              <a:buChar char="•"/>
            </a:pPr>
            <a:r>
              <a:rPr lang="cs-CZ" sz="1000" dirty="0">
                <a:latin typeface="Arial Narrow" panose="020B0606020202030204" pitchFamily="34" charset="0"/>
              </a:rPr>
              <a:t>Zajímejme se o své kolegy a pečujme o dobré vztahy na pracovišti</a:t>
            </a:r>
          </a:p>
          <a:p>
            <a:pPr marL="358775" indent="-179388">
              <a:buFont typeface="Arial" panose="020B0604020202020204" pitchFamily="34" charset="0"/>
              <a:buChar char="•"/>
            </a:pPr>
            <a:r>
              <a:rPr lang="cs-CZ" sz="1000" dirty="0">
                <a:latin typeface="Arial Narrow" panose="020B0606020202030204" pitchFamily="34" charset="0"/>
              </a:rPr>
              <a:t>Důvěřujme a buďme důvěryhodní </a:t>
            </a:r>
          </a:p>
          <a:p>
            <a:pPr marL="358775" indent="-179388">
              <a:buFont typeface="Arial" panose="020B0604020202020204" pitchFamily="34" charset="0"/>
              <a:buChar char="•"/>
            </a:pPr>
            <a:r>
              <a:rPr lang="cs-CZ" sz="1000" dirty="0">
                <a:latin typeface="Arial Narrow" panose="020B0606020202030204" pitchFamily="34" charset="0"/>
              </a:rPr>
              <a:t>Vytvářejme pohodu na pracovišti pro nás, naše týmy i ostatní kolegy</a:t>
            </a:r>
          </a:p>
        </p:txBody>
      </p:sp>
      <p:sp>
        <p:nvSpPr>
          <p:cNvPr id="16" name="TextBox 15">
            <a:extLst>
              <a:ext uri="{FF2B5EF4-FFF2-40B4-BE49-F238E27FC236}">
                <a16:creationId xmlns:a16="http://schemas.microsoft.com/office/drawing/2014/main" id="{DAD372F6-E3EF-4B34-B73B-ACA368DB2FE2}"/>
              </a:ext>
            </a:extLst>
          </p:cNvPr>
          <p:cNvSpPr txBox="1"/>
          <p:nvPr/>
        </p:nvSpPr>
        <p:spPr>
          <a:xfrm>
            <a:off x="2339752" y="5329952"/>
            <a:ext cx="5832648" cy="1123384"/>
          </a:xfrm>
          <a:prstGeom prst="rect">
            <a:avLst/>
          </a:prstGeom>
          <a:noFill/>
        </p:spPr>
        <p:txBody>
          <a:bodyPr wrap="square" rtlCol="0">
            <a:spAutoFit/>
          </a:bodyPr>
          <a:lstStyle/>
          <a:p>
            <a:pPr marL="357188" indent="-357188"/>
            <a:r>
              <a:rPr lang="cs-CZ" sz="1200" b="1" dirty="0">
                <a:solidFill>
                  <a:srgbClr val="B4D333"/>
                </a:solidFill>
                <a:latin typeface="Arial Narrow" panose="020B0606020202030204" pitchFamily="34" charset="0"/>
              </a:rPr>
              <a:t>5. 	Charakter</a:t>
            </a:r>
          </a:p>
          <a:p>
            <a:endParaRPr lang="en-US" sz="300" b="1" dirty="0">
              <a:solidFill>
                <a:srgbClr val="B4D333"/>
              </a:solidFill>
              <a:latin typeface="Arial Narrow" panose="020B0606020202030204" pitchFamily="34" charset="0"/>
            </a:endParaRPr>
          </a:p>
          <a:p>
            <a:pPr marL="358775" indent="-179388">
              <a:buFont typeface="Arial" panose="020B0604020202020204" pitchFamily="34" charset="0"/>
              <a:buChar char="•"/>
            </a:pPr>
            <a:r>
              <a:rPr lang="cs-CZ" sz="1000" dirty="0">
                <a:latin typeface="Arial Narrow" panose="020B0606020202030204" pitchFamily="34" charset="0"/>
              </a:rPr>
              <a:t>Zaměřujme se na zákazníka</a:t>
            </a:r>
          </a:p>
          <a:p>
            <a:pPr marL="358775" indent="-179388">
              <a:buFont typeface="Arial" panose="020B0604020202020204" pitchFamily="34" charset="0"/>
              <a:buChar char="•"/>
            </a:pPr>
            <a:r>
              <a:rPr lang="cs-CZ" sz="1000" dirty="0">
                <a:latin typeface="Arial Narrow" panose="020B0606020202030204" pitchFamily="34" charset="0"/>
              </a:rPr>
              <a:t>Vytvářejme výsledky, na které jsme hrdí</a:t>
            </a:r>
          </a:p>
          <a:p>
            <a:pPr marL="358775" indent="-179388">
              <a:buFont typeface="Arial" panose="020B0604020202020204" pitchFamily="34" charset="0"/>
              <a:buChar char="•"/>
            </a:pPr>
            <a:r>
              <a:rPr lang="cs-CZ" sz="1000" dirty="0">
                <a:latin typeface="Arial Narrow" panose="020B0606020202030204" pitchFamily="34" charset="0"/>
              </a:rPr>
              <a:t>Převezměme odpovědnost za svou práci</a:t>
            </a:r>
          </a:p>
          <a:p>
            <a:pPr marL="358775" indent="-179388">
              <a:buFont typeface="Arial" panose="020B0604020202020204" pitchFamily="34" charset="0"/>
              <a:buChar char="•"/>
            </a:pPr>
            <a:r>
              <a:rPr lang="cs-CZ" sz="1000" dirty="0">
                <a:latin typeface="Arial Narrow" panose="020B0606020202030204" pitchFamily="34" charset="0"/>
              </a:rPr>
              <a:t>Pomáhejme si, neobviňujme ani neodsuzujeme </a:t>
            </a:r>
          </a:p>
          <a:p>
            <a:pPr marL="358775" indent="-179388">
              <a:buFont typeface="Arial" panose="020B0604020202020204" pitchFamily="34" charset="0"/>
              <a:buChar char="•"/>
            </a:pPr>
            <a:r>
              <a:rPr lang="cs-CZ" sz="1000" dirty="0">
                <a:latin typeface="Arial Narrow" panose="020B0606020202030204" pitchFamily="34" charset="0"/>
              </a:rPr>
              <a:t>Zaměřujme se na kvalitu, pracujme vždy zodpovědně a s plným nasazením, jak při dozoru, tak bez něj.</a:t>
            </a:r>
          </a:p>
        </p:txBody>
      </p:sp>
      <p:sp>
        <p:nvSpPr>
          <p:cNvPr id="18" name="Rectangle 17">
            <a:extLst>
              <a:ext uri="{FF2B5EF4-FFF2-40B4-BE49-F238E27FC236}">
                <a16:creationId xmlns:a16="http://schemas.microsoft.com/office/drawing/2014/main" id="{25E4E941-1FDE-433A-AD6B-C5679EE22427}"/>
              </a:ext>
            </a:extLst>
          </p:cNvPr>
          <p:cNvSpPr/>
          <p:nvPr/>
        </p:nvSpPr>
        <p:spPr>
          <a:xfrm>
            <a:off x="968382" y="1182605"/>
            <a:ext cx="1083338" cy="950251"/>
          </a:xfrm>
          <a:prstGeom prst="rect">
            <a:avLst/>
          </a:prstGeom>
          <a:solidFill>
            <a:srgbClr val="FAFC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x-none" sz="1500" b="1" dirty="0" err="1">
              <a:solidFill>
                <a:schemeClr val="tx1"/>
              </a:solidFill>
              <a:latin typeface="Arial Narrow" panose="020B0606020202030204" pitchFamily="34" charset="0"/>
              <a:cs typeface="Arial" pitchFamily="34" charset="0"/>
            </a:endParaRPr>
          </a:p>
        </p:txBody>
      </p:sp>
      <p:sp>
        <p:nvSpPr>
          <p:cNvPr id="19" name="Rectangle 18">
            <a:extLst>
              <a:ext uri="{FF2B5EF4-FFF2-40B4-BE49-F238E27FC236}">
                <a16:creationId xmlns:a16="http://schemas.microsoft.com/office/drawing/2014/main" id="{8CA44E1C-7D09-4FE2-87A5-36A4E77F831A}"/>
              </a:ext>
            </a:extLst>
          </p:cNvPr>
          <p:cNvSpPr/>
          <p:nvPr/>
        </p:nvSpPr>
        <p:spPr>
          <a:xfrm>
            <a:off x="971600" y="3284984"/>
            <a:ext cx="1083338" cy="950251"/>
          </a:xfrm>
          <a:prstGeom prst="rect">
            <a:avLst/>
          </a:prstGeom>
          <a:solidFill>
            <a:srgbClr val="FAFC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x-none" sz="1500" b="1" dirty="0" err="1">
              <a:solidFill>
                <a:schemeClr val="tx1"/>
              </a:solidFill>
              <a:latin typeface="Arial Narrow" panose="020B0606020202030204" pitchFamily="34" charset="0"/>
              <a:cs typeface="Arial" pitchFamily="34" charset="0"/>
            </a:endParaRPr>
          </a:p>
        </p:txBody>
      </p:sp>
      <p:sp>
        <p:nvSpPr>
          <p:cNvPr id="20" name="Rectangle 19">
            <a:extLst>
              <a:ext uri="{FF2B5EF4-FFF2-40B4-BE49-F238E27FC236}">
                <a16:creationId xmlns:a16="http://schemas.microsoft.com/office/drawing/2014/main" id="{70C89A17-1083-48BC-9574-71B3B4E4F96A}"/>
              </a:ext>
            </a:extLst>
          </p:cNvPr>
          <p:cNvSpPr/>
          <p:nvPr/>
        </p:nvSpPr>
        <p:spPr>
          <a:xfrm>
            <a:off x="971600" y="5373216"/>
            <a:ext cx="1083338" cy="950251"/>
          </a:xfrm>
          <a:prstGeom prst="rect">
            <a:avLst/>
          </a:prstGeom>
          <a:solidFill>
            <a:srgbClr val="FAFC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x-none" sz="1500" b="1" dirty="0" err="1">
              <a:solidFill>
                <a:schemeClr val="tx1"/>
              </a:solidFill>
              <a:latin typeface="Arial Narrow" panose="020B0606020202030204" pitchFamily="34" charset="0"/>
              <a:cs typeface="Arial" pitchFamily="34" charset="0"/>
            </a:endParaRPr>
          </a:p>
        </p:txBody>
      </p:sp>
      <p:sp>
        <p:nvSpPr>
          <p:cNvPr id="21" name="Rectangle 20">
            <a:extLst>
              <a:ext uri="{FF2B5EF4-FFF2-40B4-BE49-F238E27FC236}">
                <a16:creationId xmlns:a16="http://schemas.microsoft.com/office/drawing/2014/main" id="{0ECD1AAF-BDF9-41B6-8EA1-32AAAE91603F}"/>
              </a:ext>
            </a:extLst>
          </p:cNvPr>
          <p:cNvSpPr/>
          <p:nvPr/>
        </p:nvSpPr>
        <p:spPr>
          <a:xfrm>
            <a:off x="971600" y="2204864"/>
            <a:ext cx="1083338" cy="950251"/>
          </a:xfrm>
          <a:prstGeom prst="rect">
            <a:avLst/>
          </a:prstGeom>
          <a:solidFill>
            <a:srgbClr val="F3F3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x-none" sz="1500" b="1" dirty="0" err="1">
              <a:solidFill>
                <a:schemeClr val="tx1"/>
              </a:solidFill>
              <a:latin typeface="Arial Narrow" panose="020B0606020202030204" pitchFamily="34" charset="0"/>
              <a:cs typeface="Arial" pitchFamily="34" charset="0"/>
            </a:endParaRPr>
          </a:p>
        </p:txBody>
      </p:sp>
      <p:sp>
        <p:nvSpPr>
          <p:cNvPr id="22" name="Rectangle 21">
            <a:extLst>
              <a:ext uri="{FF2B5EF4-FFF2-40B4-BE49-F238E27FC236}">
                <a16:creationId xmlns:a16="http://schemas.microsoft.com/office/drawing/2014/main" id="{C744208C-B125-4588-B924-E5B80F1AFDEB}"/>
              </a:ext>
            </a:extLst>
          </p:cNvPr>
          <p:cNvSpPr/>
          <p:nvPr/>
        </p:nvSpPr>
        <p:spPr>
          <a:xfrm>
            <a:off x="965164" y="4333536"/>
            <a:ext cx="1083338" cy="950251"/>
          </a:xfrm>
          <a:prstGeom prst="rect">
            <a:avLst/>
          </a:prstGeom>
          <a:solidFill>
            <a:srgbClr val="F3F3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x-none" sz="1500" b="1" dirty="0" err="1">
              <a:solidFill>
                <a:schemeClr val="tx1"/>
              </a:solidFill>
              <a:latin typeface="Arial Narrow" panose="020B0606020202030204" pitchFamily="34" charset="0"/>
              <a:cs typeface="Arial" pitchFamily="34" charset="0"/>
            </a:endParaRPr>
          </a:p>
        </p:txBody>
      </p:sp>
      <p:sp>
        <p:nvSpPr>
          <p:cNvPr id="2" name="Footer Placeholder 1">
            <a:extLst>
              <a:ext uri="{FF2B5EF4-FFF2-40B4-BE49-F238E27FC236}">
                <a16:creationId xmlns:a16="http://schemas.microsoft.com/office/drawing/2014/main" id="{3E3CE9E2-7A00-45FB-BC2E-07756AB6588E}"/>
              </a:ext>
            </a:extLst>
          </p:cNvPr>
          <p:cNvSpPr>
            <a:spLocks noGrp="1"/>
          </p:cNvSpPr>
          <p:nvPr>
            <p:ph type="ftr" sz="quarter" idx="10"/>
          </p:nvPr>
        </p:nvSpPr>
        <p:spPr>
          <a:xfrm>
            <a:off x="457200" y="6356350"/>
            <a:ext cx="7427168" cy="365125"/>
          </a:xfrm>
        </p:spPr>
        <p:txBody>
          <a:bodyPr/>
          <a:lstStyle/>
          <a:p>
            <a:r>
              <a:rPr lang="en-US" sz="1200" dirty="0">
                <a:solidFill>
                  <a:schemeClr val="bg1">
                    <a:lumMod val="75000"/>
                  </a:schemeClr>
                </a:solidFill>
              </a:rPr>
              <a:t>D-M053-AGL, index </a:t>
            </a:r>
            <a:r>
              <a:rPr lang="cs-CZ" sz="1200" dirty="0">
                <a:solidFill>
                  <a:schemeClr val="bg1">
                    <a:lumMod val="75000"/>
                  </a:schemeClr>
                </a:solidFill>
              </a:rPr>
              <a:t>C</a:t>
            </a:r>
            <a:r>
              <a:rPr lang="en-US" sz="1200" dirty="0">
                <a:solidFill>
                  <a:schemeClr val="bg1">
                    <a:lumMod val="75000"/>
                  </a:schemeClr>
                </a:solidFill>
              </a:rPr>
              <a:t>, released </a:t>
            </a:r>
            <a:r>
              <a:rPr lang="cs-CZ" sz="1200" dirty="0">
                <a:solidFill>
                  <a:schemeClr val="bg1">
                    <a:lumMod val="75000"/>
                  </a:schemeClr>
                </a:solidFill>
              </a:rPr>
              <a:t>28.08.2023</a:t>
            </a:r>
            <a:endParaRPr lang="en-US" sz="1200" dirty="0"/>
          </a:p>
        </p:txBody>
      </p:sp>
      <p:sp>
        <p:nvSpPr>
          <p:cNvPr id="4" name="Slide Number Placeholder 3">
            <a:extLst>
              <a:ext uri="{FF2B5EF4-FFF2-40B4-BE49-F238E27FC236}">
                <a16:creationId xmlns:a16="http://schemas.microsoft.com/office/drawing/2014/main" id="{D6F9EFE3-77E9-4184-BBCB-EE90E08124A0}"/>
              </a:ext>
            </a:extLst>
          </p:cNvPr>
          <p:cNvSpPr>
            <a:spLocks noGrp="1"/>
          </p:cNvSpPr>
          <p:nvPr>
            <p:ph type="sldNum" sz="quarter" idx="11"/>
          </p:nvPr>
        </p:nvSpPr>
        <p:spPr/>
        <p:txBody>
          <a:bodyPr/>
          <a:lstStyle/>
          <a:p>
            <a:fld id="{C39117F4-3E9F-4732-B846-71DDBC752BFB}" type="slidenum">
              <a:rPr lang="en-US" smtClean="0"/>
              <a:t>6</a:t>
            </a:fld>
            <a:endParaRPr lang="en-US"/>
          </a:p>
        </p:txBody>
      </p:sp>
      <p:pic>
        <p:nvPicPr>
          <p:cNvPr id="5" name="Picture 4">
            <a:extLst>
              <a:ext uri="{FF2B5EF4-FFF2-40B4-BE49-F238E27FC236}">
                <a16:creationId xmlns:a16="http://schemas.microsoft.com/office/drawing/2014/main" id="{4DB9D0EA-3780-4521-9B4D-22F5EB6F42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24366" y="1129539"/>
            <a:ext cx="1224136" cy="5226811"/>
          </a:xfrm>
          <a:prstGeom prst="rect">
            <a:avLst/>
          </a:prstGeom>
        </p:spPr>
      </p:pic>
    </p:spTree>
    <p:extLst>
      <p:ext uri="{BB962C8B-B14F-4D97-AF65-F5344CB8AC3E}">
        <p14:creationId xmlns:p14="http://schemas.microsoft.com/office/powerpoint/2010/main" val="60538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8" grpId="0" animBg="1"/>
      <p:bldP spid="19"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C269E40-5007-48F9-888D-E96292D91E40}"/>
              </a:ext>
            </a:extLst>
          </p:cNvPr>
          <p:cNvSpPr>
            <a:spLocks noGrp="1"/>
          </p:cNvSpPr>
          <p:nvPr>
            <p:ph type="ftr" sz="quarter" idx="10"/>
          </p:nvPr>
        </p:nvSpPr>
        <p:spPr/>
        <p:txBody>
          <a:bodyPr/>
          <a:lstStyle/>
          <a:p>
            <a:r>
              <a:rPr lang="cs-CZ"/>
              <a:t>KODEX OBCHODNÍCH STANDARDŮ A ZÁSAD APAG</a:t>
            </a:r>
          </a:p>
        </p:txBody>
      </p:sp>
      <p:sp>
        <p:nvSpPr>
          <p:cNvPr id="5" name="Slide Number Placeholder 4">
            <a:extLst>
              <a:ext uri="{FF2B5EF4-FFF2-40B4-BE49-F238E27FC236}">
                <a16:creationId xmlns:a16="http://schemas.microsoft.com/office/drawing/2014/main" id="{8A12878C-E801-4BFD-AE22-0DF6F604655A}"/>
              </a:ext>
            </a:extLst>
          </p:cNvPr>
          <p:cNvSpPr>
            <a:spLocks noGrp="1"/>
          </p:cNvSpPr>
          <p:nvPr>
            <p:ph type="sldNum" sz="quarter" idx="11"/>
          </p:nvPr>
        </p:nvSpPr>
        <p:spPr/>
        <p:txBody>
          <a:bodyPr/>
          <a:lstStyle/>
          <a:p>
            <a:fld id="{C39117F4-3E9F-4732-B846-71DDBC752BFB}" type="slidenum">
              <a:rPr lang="en-US" smtClean="0"/>
              <a:t>7</a:t>
            </a:fld>
            <a:endParaRPr lang="en-US"/>
          </a:p>
        </p:txBody>
      </p:sp>
      <p:pic>
        <p:nvPicPr>
          <p:cNvPr id="7" name="Content Placeholder 6">
            <a:extLst>
              <a:ext uri="{FF2B5EF4-FFF2-40B4-BE49-F238E27FC236}">
                <a16:creationId xmlns:a16="http://schemas.microsoft.com/office/drawing/2014/main" id="{1EB29145-4C8E-4E3D-AF08-A4A5EB209B0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058" r="64987" b="15746"/>
          <a:stretch/>
        </p:blipFill>
        <p:spPr>
          <a:xfrm>
            <a:off x="0" y="-2434"/>
            <a:ext cx="4211960" cy="6874602"/>
          </a:xfrm>
        </p:spPr>
      </p:pic>
      <p:sp>
        <p:nvSpPr>
          <p:cNvPr id="8" name="Title 1">
            <a:extLst>
              <a:ext uri="{FF2B5EF4-FFF2-40B4-BE49-F238E27FC236}">
                <a16:creationId xmlns:a16="http://schemas.microsoft.com/office/drawing/2014/main" id="{331D8B01-952D-4F26-9D0B-DA32DC28CE64}"/>
              </a:ext>
            </a:extLst>
          </p:cNvPr>
          <p:cNvSpPr>
            <a:spLocks noGrp="1"/>
          </p:cNvSpPr>
          <p:nvPr>
            <p:ph type="title"/>
          </p:nvPr>
        </p:nvSpPr>
        <p:spPr>
          <a:xfrm>
            <a:off x="6516216" y="2996952"/>
            <a:ext cx="1955121" cy="720000"/>
          </a:xfrm>
        </p:spPr>
        <p:txBody>
          <a:bodyPr>
            <a:normAutofit/>
          </a:bodyPr>
          <a:lstStyle/>
          <a:p>
            <a:pPr algn="ctr"/>
            <a:r>
              <a:rPr lang="cs-CZ" sz="2800" dirty="0">
                <a:latin typeface="Calibri (Základní text)"/>
              </a:rPr>
              <a:t>2 Etika</a:t>
            </a:r>
          </a:p>
        </p:txBody>
      </p:sp>
      <p:pic>
        <p:nvPicPr>
          <p:cNvPr id="9" name="Picture 8">
            <a:extLst>
              <a:ext uri="{FF2B5EF4-FFF2-40B4-BE49-F238E27FC236}">
                <a16:creationId xmlns:a16="http://schemas.microsoft.com/office/drawing/2014/main" id="{09C6354B-34A4-4709-8F26-475DA8C45E0A}"/>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7115904" y="2060848"/>
            <a:ext cx="864096" cy="864096"/>
          </a:xfrm>
          <a:prstGeom prst="rect">
            <a:avLst/>
          </a:prstGeom>
        </p:spPr>
      </p:pic>
      <p:pic>
        <p:nvPicPr>
          <p:cNvPr id="10" name="Content Placeholder 6">
            <a:extLst>
              <a:ext uri="{FF2B5EF4-FFF2-40B4-BE49-F238E27FC236}">
                <a16:creationId xmlns:a16="http://schemas.microsoft.com/office/drawing/2014/main" id="{7C96D513-E11E-4812-A542-3C870CCA2890}"/>
              </a:ext>
            </a:extLst>
          </p:cNvPr>
          <p:cNvPicPr>
            <a:picLocks noChangeAspect="1"/>
          </p:cNvPicPr>
          <p:nvPr/>
        </p:nvPicPr>
        <p:blipFill rotWithShape="1">
          <a:blip r:embed="rId2">
            <a:extLst>
              <a:ext uri="{28A0092B-C50C-407E-A947-70E740481C1C}">
                <a14:useLocalDpi xmlns:a14="http://schemas.microsoft.com/office/drawing/2010/main" val="0"/>
              </a:ext>
            </a:extLst>
          </a:blip>
          <a:srcRect t="8058" r="51219" b="15746"/>
          <a:stretch/>
        </p:blipFill>
        <p:spPr>
          <a:xfrm>
            <a:off x="0" y="-2434"/>
            <a:ext cx="5868144" cy="6874602"/>
          </a:xfrm>
          <a:prstGeom prst="rect">
            <a:avLst/>
          </a:prstGeom>
          <a:ln w="6350">
            <a:solidFill>
              <a:schemeClr val="tx1"/>
            </a:solidFill>
          </a:ln>
        </p:spPr>
      </p:pic>
    </p:spTree>
    <p:extLst>
      <p:ext uri="{BB962C8B-B14F-4D97-AF65-F5344CB8AC3E}">
        <p14:creationId xmlns:p14="http://schemas.microsoft.com/office/powerpoint/2010/main" val="3468404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A7B6C-8FFB-479D-919C-33B1D4037048}"/>
              </a:ext>
            </a:extLst>
          </p:cNvPr>
          <p:cNvSpPr>
            <a:spLocks noGrp="1"/>
          </p:cNvSpPr>
          <p:nvPr>
            <p:ph type="title"/>
          </p:nvPr>
        </p:nvSpPr>
        <p:spPr>
          <a:xfrm>
            <a:off x="960000" y="452165"/>
            <a:ext cx="6660000" cy="720000"/>
          </a:xfrm>
        </p:spPr>
        <p:txBody>
          <a:bodyPr/>
          <a:lstStyle/>
          <a:p>
            <a:r>
              <a:rPr lang="cs-CZ" sz="2800" dirty="0">
                <a:latin typeface="Calibri (Základní text)"/>
              </a:rPr>
              <a:t>Etika</a:t>
            </a:r>
            <a:endParaRPr lang="cs-CZ" dirty="0">
              <a:latin typeface="Calibri (Základní text)"/>
            </a:endParaRPr>
          </a:p>
        </p:txBody>
      </p:sp>
      <p:sp>
        <p:nvSpPr>
          <p:cNvPr id="4" name="Footer Placeholder 3">
            <a:extLst>
              <a:ext uri="{FF2B5EF4-FFF2-40B4-BE49-F238E27FC236}">
                <a16:creationId xmlns:a16="http://schemas.microsoft.com/office/drawing/2014/main" id="{2A2F54D2-F53B-4F94-8ACD-3D185E2842CE}"/>
              </a:ext>
            </a:extLst>
          </p:cNvPr>
          <p:cNvSpPr>
            <a:spLocks noGrp="1"/>
          </p:cNvSpPr>
          <p:nvPr>
            <p:ph type="ftr" sz="quarter" idx="10"/>
          </p:nvPr>
        </p:nvSpPr>
        <p:spPr/>
        <p:txBody>
          <a:bodyPr/>
          <a:lstStyle/>
          <a:p>
            <a:r>
              <a:rPr lang="cs-CZ"/>
              <a:t>KODEX OBCHODNÍCH STANDARDŮ A ZÁSAD APAG</a:t>
            </a:r>
          </a:p>
        </p:txBody>
      </p:sp>
      <p:sp>
        <p:nvSpPr>
          <p:cNvPr id="5" name="Slide Number Placeholder 4">
            <a:extLst>
              <a:ext uri="{FF2B5EF4-FFF2-40B4-BE49-F238E27FC236}">
                <a16:creationId xmlns:a16="http://schemas.microsoft.com/office/drawing/2014/main" id="{5DF089A2-E501-413F-8570-433EEE01FF5D}"/>
              </a:ext>
            </a:extLst>
          </p:cNvPr>
          <p:cNvSpPr>
            <a:spLocks noGrp="1"/>
          </p:cNvSpPr>
          <p:nvPr>
            <p:ph type="sldNum" sz="quarter" idx="11"/>
          </p:nvPr>
        </p:nvSpPr>
        <p:spPr/>
        <p:txBody>
          <a:bodyPr/>
          <a:lstStyle/>
          <a:p>
            <a:fld id="{C39117F4-3E9F-4732-B846-71DDBC752BFB}" type="slidenum">
              <a:rPr lang="en-US" smtClean="0"/>
              <a:t>8</a:t>
            </a:fld>
            <a:endParaRPr lang="en-US"/>
          </a:p>
        </p:txBody>
      </p:sp>
      <p:sp>
        <p:nvSpPr>
          <p:cNvPr id="6" name="Rectangle 5">
            <a:extLst>
              <a:ext uri="{FF2B5EF4-FFF2-40B4-BE49-F238E27FC236}">
                <a16:creationId xmlns:a16="http://schemas.microsoft.com/office/drawing/2014/main" id="{EF09935A-6C57-4B51-BB49-D0AD5C2995C8}"/>
              </a:ext>
            </a:extLst>
          </p:cNvPr>
          <p:cNvSpPr/>
          <p:nvPr/>
        </p:nvSpPr>
        <p:spPr>
          <a:xfrm>
            <a:off x="179512" y="4445382"/>
            <a:ext cx="8784976" cy="160043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cs-CZ" sz="1400" b="1" dirty="0"/>
              <a:t>Ozvěte se a jednejte</a:t>
            </a:r>
          </a:p>
          <a:p>
            <a:pPr algn="just"/>
            <a:r>
              <a:rPr lang="cs-CZ" sz="1400" dirty="0"/>
              <a:t>Při každodenním zvažování rozhodnutí zvažte etický rozměr svých možností. V případě potřeby se ozvěte a jednejte. Buďte odvážní. APAG vás podporuje a má přístup k odborníkům vyškoleným pro pomoc v právních a etických otázkách. Nikdy se nenechte ovlivnit prohlášeními typu „Naši konkurenti to dělají“, „V zahraničí se tak obchoduje“ a „APAG si to může snadno dovolit“. Musíte neprodleně nahlásit všechny poznatky nebo obavy týkající se skutečného nebo potenciálního porušení zákona nebo zásad, ať už k němu dojde uvnitř společnosti APAG nebo v rámci externích jednání. Pokud jste požádáni o účast na jakékoliv kontrole dodržování předpisů, musíte spolupracovat. </a:t>
            </a:r>
          </a:p>
        </p:txBody>
      </p:sp>
      <p:pic>
        <p:nvPicPr>
          <p:cNvPr id="7" name="Picture 6">
            <a:extLst>
              <a:ext uri="{FF2B5EF4-FFF2-40B4-BE49-F238E27FC236}">
                <a16:creationId xmlns:a16="http://schemas.microsoft.com/office/drawing/2014/main" id="{F5C10DCE-9C23-405C-8D7E-128708335897}"/>
              </a:ext>
            </a:extLst>
          </p:cNvPr>
          <p:cNvPicPr>
            <a:picLocks noChangeAspect="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23528" y="551158"/>
            <a:ext cx="522013" cy="522013"/>
          </a:xfrm>
          <a:prstGeom prst="rect">
            <a:avLst/>
          </a:prstGeom>
        </p:spPr>
      </p:pic>
      <p:graphicFrame>
        <p:nvGraphicFramePr>
          <p:cNvPr id="8" name="Diagram 7">
            <a:extLst>
              <a:ext uri="{FF2B5EF4-FFF2-40B4-BE49-F238E27FC236}">
                <a16:creationId xmlns:a16="http://schemas.microsoft.com/office/drawing/2014/main" id="{60E69E07-6295-41BB-B42C-335BE224353D}"/>
              </a:ext>
            </a:extLst>
          </p:cNvPr>
          <p:cNvGraphicFramePr/>
          <p:nvPr>
            <p:extLst>
              <p:ext uri="{D42A27DB-BD31-4B8C-83A1-F6EECF244321}">
                <p14:modId xmlns:p14="http://schemas.microsoft.com/office/powerpoint/2010/main" val="3295125067"/>
              </p:ext>
            </p:extLst>
          </p:nvPr>
        </p:nvGraphicFramePr>
        <p:xfrm>
          <a:off x="179512" y="1612399"/>
          <a:ext cx="8784976" cy="1698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extLst>
              <a:ext uri="{FF2B5EF4-FFF2-40B4-BE49-F238E27FC236}">
                <a16:creationId xmlns:a16="http://schemas.microsoft.com/office/drawing/2014/main" id="{D4B4FD90-C4E3-4D24-A297-181866989F10}"/>
              </a:ext>
            </a:extLst>
          </p:cNvPr>
          <p:cNvSpPr/>
          <p:nvPr/>
        </p:nvSpPr>
        <p:spPr>
          <a:xfrm>
            <a:off x="179512" y="3429000"/>
            <a:ext cx="8784976" cy="738664"/>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cs-CZ" sz="1400" dirty="0"/>
              <a:t>Pokud můžete na všechny tyto otázky odpovědět </a:t>
            </a:r>
            <a:r>
              <a:rPr lang="cs-CZ" sz="1400" dirty="0">
                <a:solidFill>
                  <a:schemeClr val="accent6">
                    <a:lumMod val="50000"/>
                  </a:schemeClr>
                </a:solidFill>
              </a:rPr>
              <a:t>ANO</a:t>
            </a:r>
            <a:r>
              <a:rPr lang="cs-CZ" sz="1400" dirty="0"/>
              <a:t>, je akce pravděpodobně v pořádku. Každá odpověď „ne“ nebo dokonce „možná“ je však signálem, abyste se zastavili a nechali si poradit nebo se na to zeptali. Koneckonců je vždy lepší se zeptat, než začít jednat, zejména když si nejste jisti. Obraťte se na svého nadřízeného nebo vedoucího!</a:t>
            </a:r>
          </a:p>
        </p:txBody>
      </p:sp>
      <p:sp>
        <p:nvSpPr>
          <p:cNvPr id="10" name="Rectangle 9">
            <a:extLst>
              <a:ext uri="{FF2B5EF4-FFF2-40B4-BE49-F238E27FC236}">
                <a16:creationId xmlns:a16="http://schemas.microsoft.com/office/drawing/2014/main" id="{43734BDB-6286-4ECA-A9A4-DCF1583D36EA}"/>
              </a:ext>
            </a:extLst>
          </p:cNvPr>
          <p:cNvSpPr/>
          <p:nvPr/>
        </p:nvSpPr>
        <p:spPr>
          <a:xfrm>
            <a:off x="179512" y="1257113"/>
            <a:ext cx="8003232" cy="307777"/>
          </a:xfrm>
          <a:prstGeom prst="rect">
            <a:avLst/>
          </a:prstGeom>
        </p:spPr>
        <p:txBody>
          <a:bodyPr wrap="square">
            <a:spAutoFit/>
          </a:bodyPr>
          <a:lstStyle/>
          <a:p>
            <a:r>
              <a:rPr lang="cs-CZ" sz="1400" dirty="0"/>
              <a:t>Naším cílem je dělat to, co je správné. Pokud vám není jasné, co je správné udělat, zeptejte se sami sebe: </a:t>
            </a:r>
          </a:p>
        </p:txBody>
      </p:sp>
    </p:spTree>
    <p:extLst>
      <p:ext uri="{BB962C8B-B14F-4D97-AF65-F5344CB8AC3E}">
        <p14:creationId xmlns:p14="http://schemas.microsoft.com/office/powerpoint/2010/main" val="656222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B43B08B-CE35-40A1-B474-5CD890D874A1}"/>
              </a:ext>
            </a:extLst>
          </p:cNvPr>
          <p:cNvSpPr>
            <a:spLocks noGrp="1"/>
          </p:cNvSpPr>
          <p:nvPr>
            <p:ph type="ftr" sz="quarter" idx="10"/>
          </p:nvPr>
        </p:nvSpPr>
        <p:spPr/>
        <p:txBody>
          <a:bodyPr/>
          <a:lstStyle/>
          <a:p>
            <a:r>
              <a:rPr lang="cs-CZ"/>
              <a:t>KODEX OBCHODNÍCH STANDARDŮ A ZÁSAD APAG</a:t>
            </a:r>
          </a:p>
        </p:txBody>
      </p:sp>
      <p:sp>
        <p:nvSpPr>
          <p:cNvPr id="5" name="Slide Number Placeholder 4">
            <a:extLst>
              <a:ext uri="{FF2B5EF4-FFF2-40B4-BE49-F238E27FC236}">
                <a16:creationId xmlns:a16="http://schemas.microsoft.com/office/drawing/2014/main" id="{67808163-6514-431E-8F32-F5B08F5A4A47}"/>
              </a:ext>
            </a:extLst>
          </p:cNvPr>
          <p:cNvSpPr>
            <a:spLocks noGrp="1"/>
          </p:cNvSpPr>
          <p:nvPr>
            <p:ph type="sldNum" sz="quarter" idx="11"/>
          </p:nvPr>
        </p:nvSpPr>
        <p:spPr/>
        <p:txBody>
          <a:bodyPr/>
          <a:lstStyle/>
          <a:p>
            <a:fld id="{C39117F4-3E9F-4732-B846-71DDBC752BFB}" type="slidenum">
              <a:rPr lang="en-US" smtClean="0"/>
              <a:t>9</a:t>
            </a:fld>
            <a:endParaRPr lang="en-US"/>
          </a:p>
        </p:txBody>
      </p:sp>
      <p:sp>
        <p:nvSpPr>
          <p:cNvPr id="6" name="TextBox 5">
            <a:extLst>
              <a:ext uri="{FF2B5EF4-FFF2-40B4-BE49-F238E27FC236}">
                <a16:creationId xmlns:a16="http://schemas.microsoft.com/office/drawing/2014/main" id="{8B4F6C1D-8E20-444F-B2C7-2C5E544BAC87}"/>
              </a:ext>
            </a:extLst>
          </p:cNvPr>
          <p:cNvSpPr txBox="1"/>
          <p:nvPr/>
        </p:nvSpPr>
        <p:spPr>
          <a:xfrm>
            <a:off x="323528" y="1298714"/>
            <a:ext cx="6908961" cy="4832092"/>
          </a:xfrm>
          <a:prstGeom prst="rect">
            <a:avLst/>
          </a:prstGeom>
          <a:noFill/>
        </p:spPr>
        <p:txBody>
          <a:bodyPr wrap="square" rtlCol="0">
            <a:spAutoFit/>
          </a:bodyPr>
          <a:lstStyle/>
          <a:p>
            <a:endParaRPr lang="en-US" sz="1400" dirty="0"/>
          </a:p>
          <a:p>
            <a:pPr algn="just"/>
            <a:r>
              <a:rPr lang="cs-CZ" sz="1400" dirty="0"/>
              <a:t>Pokud nahlásíte obavu, zachováme vaši identitu v tajnosti, pokud to bude možné v souladu se zákonem a potřebou vyšetřování.</a:t>
            </a:r>
          </a:p>
          <a:p>
            <a:endParaRPr lang="en-US" sz="1400" dirty="0"/>
          </a:p>
          <a:p>
            <a:endParaRPr lang="en-US" sz="1400" dirty="0"/>
          </a:p>
          <a:p>
            <a:pPr algn="just"/>
            <a:r>
              <a:rPr lang="cs-CZ" sz="1400" dirty="0"/>
              <a:t>Odplata vůči komukoliv, kdo v dobré víře nahlásí podezření na neetické nebo nezákonné jednání, je porušením kodexu a společnost APAG ji nebude tolerovat. Totéž platí pro každého, kdo se podílí na vyšetřování zprávy. Nezáleží na tom, zda konkrétní oznámené okolnosti skutečně představují přestupek. </a:t>
            </a:r>
          </a:p>
          <a:p>
            <a:endParaRPr lang="en-CA" sz="1400" dirty="0"/>
          </a:p>
          <a:p>
            <a:endParaRPr lang="de-DE" sz="1400" b="1" dirty="0"/>
          </a:p>
          <a:p>
            <a:pPr algn="just"/>
            <a:r>
              <a:rPr lang="cs-CZ" sz="1400" dirty="0"/>
              <a:t>Možná cítíte, že v práci není něco v pořádku. Možná jste něco viděli nebo slyšeli o činu, který může porušovat náš kodex, naše zásady nebo zákon. V takovém případě máte povinnost se </a:t>
            </a:r>
            <a:br>
              <a:rPr lang="cs-CZ" sz="1400" dirty="0"/>
            </a:br>
            <a:r>
              <a:rPr lang="cs-CZ" sz="1400" dirty="0"/>
              <a:t>o své obavy podělit a ihned je nahlásit – i když si nejste jisti, že došlo k porušení kodexu. Když nahlásíte problémy, pomůžete nám je správně vyřešit, odstranit problémy dříve, než nastanou, a napravit situace, které již nastaly. Pomáháte budovat důvěru mezi sebou navzájem a s našimi zákazníky, dodavateli a dalšími obchodními partnery. </a:t>
            </a:r>
          </a:p>
          <a:p>
            <a:r>
              <a:rPr lang="cs-CZ" sz="1400" dirty="0"/>
              <a:t>V případě dotazů nebo obav se můžete obrátit na:</a:t>
            </a:r>
          </a:p>
          <a:p>
            <a:pPr marL="285750" indent="-285750">
              <a:buFont typeface="Arial" panose="020B0604020202020204" pitchFamily="34" charset="0"/>
              <a:buChar char="•"/>
            </a:pPr>
            <a:r>
              <a:rPr lang="cs-CZ" sz="1400" dirty="0"/>
              <a:t>vašeho nadřízeného či vedoucího týmu nebo vyššího manažera (obvykle nejvhodnější postup)</a:t>
            </a:r>
          </a:p>
          <a:p>
            <a:pPr marL="285750" indent="-285750">
              <a:buFont typeface="Arial" panose="020B0604020202020204" pitchFamily="34" charset="0"/>
              <a:buChar char="•"/>
            </a:pPr>
            <a:r>
              <a:rPr lang="cs-CZ" sz="1400" dirty="0"/>
              <a:t>oddělení lidských zdrojů</a:t>
            </a:r>
          </a:p>
          <a:p>
            <a:pPr marL="285750" indent="-285750">
              <a:buFont typeface="Arial" panose="020B0604020202020204" pitchFamily="34" charset="0"/>
              <a:buChar char="•"/>
            </a:pPr>
            <a:r>
              <a:rPr lang="cs-CZ" sz="1400" dirty="0"/>
              <a:t>finanční oddělení</a:t>
            </a:r>
          </a:p>
        </p:txBody>
      </p:sp>
      <p:sp>
        <p:nvSpPr>
          <p:cNvPr id="7" name="Title 1">
            <a:extLst>
              <a:ext uri="{FF2B5EF4-FFF2-40B4-BE49-F238E27FC236}">
                <a16:creationId xmlns:a16="http://schemas.microsoft.com/office/drawing/2014/main" id="{15C11523-9928-4229-A660-B2D589A06905}"/>
              </a:ext>
            </a:extLst>
          </p:cNvPr>
          <p:cNvSpPr>
            <a:spLocks noGrp="1"/>
          </p:cNvSpPr>
          <p:nvPr>
            <p:ph type="title"/>
          </p:nvPr>
        </p:nvSpPr>
        <p:spPr>
          <a:xfrm>
            <a:off x="960000" y="452165"/>
            <a:ext cx="6660000" cy="720000"/>
          </a:xfrm>
        </p:spPr>
        <p:txBody>
          <a:bodyPr/>
          <a:lstStyle/>
          <a:p>
            <a:r>
              <a:rPr lang="cs-CZ" sz="2800" dirty="0">
                <a:latin typeface="Calibri (Základní text)"/>
              </a:rPr>
              <a:t>Etika</a:t>
            </a:r>
            <a:endParaRPr lang="cs-CZ" dirty="0">
              <a:latin typeface="Calibri (Základní text)"/>
            </a:endParaRPr>
          </a:p>
        </p:txBody>
      </p:sp>
      <p:pic>
        <p:nvPicPr>
          <p:cNvPr id="8" name="Picture 7">
            <a:extLst>
              <a:ext uri="{FF2B5EF4-FFF2-40B4-BE49-F238E27FC236}">
                <a16:creationId xmlns:a16="http://schemas.microsoft.com/office/drawing/2014/main" id="{3F0C2E2D-6377-4947-8809-D1A00664016C}"/>
              </a:ext>
            </a:extLst>
          </p:cNvPr>
          <p:cNvPicPr>
            <a:picLocks noChangeAspect="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23528" y="551158"/>
            <a:ext cx="522013" cy="522013"/>
          </a:xfrm>
          <a:prstGeom prst="rect">
            <a:avLst/>
          </a:prstGeom>
        </p:spPr>
      </p:pic>
      <p:pic>
        <p:nvPicPr>
          <p:cNvPr id="10" name="Picture 9">
            <a:extLst>
              <a:ext uri="{FF2B5EF4-FFF2-40B4-BE49-F238E27FC236}">
                <a16:creationId xmlns:a16="http://schemas.microsoft.com/office/drawing/2014/main" id="{664F6AEE-16BD-4A90-8641-26AC3A40CBB8}"/>
              </a:ext>
            </a:extLst>
          </p:cNvPr>
          <p:cNvPicPr>
            <a:picLocks noChangeAspect="1"/>
          </p:cNvPicPr>
          <p:nvPr/>
        </p:nvPicPr>
        <p:blipFill rotWithShape="1">
          <a:blip r:embed="rId3">
            <a:extLst>
              <a:ext uri="{28A0092B-C50C-407E-A947-70E740481C1C}">
                <a14:useLocalDpi xmlns:a14="http://schemas.microsoft.com/office/drawing/2010/main" val="0"/>
              </a:ext>
            </a:extLst>
          </a:blip>
          <a:srcRect l="35194" r="51575"/>
          <a:stretch/>
        </p:blipFill>
        <p:spPr>
          <a:xfrm>
            <a:off x="7236296" y="1445294"/>
            <a:ext cx="1580368" cy="4359970"/>
          </a:xfrm>
          <a:prstGeom prst="rect">
            <a:avLst/>
          </a:prstGeom>
        </p:spPr>
      </p:pic>
      <p:sp>
        <p:nvSpPr>
          <p:cNvPr id="11" name="TextBox 88">
            <a:extLst>
              <a:ext uri="{FF2B5EF4-FFF2-40B4-BE49-F238E27FC236}">
                <a16:creationId xmlns:a16="http://schemas.microsoft.com/office/drawing/2014/main" id="{2138600E-45E9-45E1-AF71-B4D5052DC240}"/>
              </a:ext>
            </a:extLst>
          </p:cNvPr>
          <p:cNvSpPr txBox="1"/>
          <p:nvPr/>
        </p:nvSpPr>
        <p:spPr>
          <a:xfrm>
            <a:off x="319720" y="1225822"/>
            <a:ext cx="4232375" cy="369332"/>
          </a:xfrm>
          <a:prstGeom prst="rect">
            <a:avLst/>
          </a:prstGeom>
          <a:noFill/>
        </p:spPr>
        <p:txBody>
          <a:bodyPr wrap="square" rtlCol="0" anchor="b">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cs-CZ" b="1" cap="all" dirty="0">
                <a:solidFill>
                  <a:schemeClr val="accent3"/>
                </a:solidFill>
              </a:rPr>
              <a:t>RESPEKTUJEME DŮVĚRYHODNOST</a:t>
            </a:r>
          </a:p>
        </p:txBody>
      </p:sp>
      <p:sp>
        <p:nvSpPr>
          <p:cNvPr id="12" name="TextBox 88">
            <a:extLst>
              <a:ext uri="{FF2B5EF4-FFF2-40B4-BE49-F238E27FC236}">
                <a16:creationId xmlns:a16="http://schemas.microsoft.com/office/drawing/2014/main" id="{F1BA39E9-FD1A-419E-B484-0CE7892646F3}"/>
              </a:ext>
            </a:extLst>
          </p:cNvPr>
          <p:cNvSpPr txBox="1"/>
          <p:nvPr/>
        </p:nvSpPr>
        <p:spPr>
          <a:xfrm>
            <a:off x="299817" y="2060848"/>
            <a:ext cx="4252279" cy="369332"/>
          </a:xfrm>
          <a:prstGeom prst="rect">
            <a:avLst/>
          </a:prstGeom>
          <a:noFill/>
        </p:spPr>
        <p:txBody>
          <a:bodyPr wrap="square" rtlCol="0" anchor="b">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b="1" cap="all" dirty="0">
                <a:solidFill>
                  <a:schemeClr val="accent3"/>
                </a:solidFill>
              </a:rPr>
              <a:t>ODVETA NENÍ TOLEROVÁNA </a:t>
            </a:r>
          </a:p>
        </p:txBody>
      </p:sp>
      <p:sp>
        <p:nvSpPr>
          <p:cNvPr id="13" name="TextBox 88">
            <a:extLst>
              <a:ext uri="{FF2B5EF4-FFF2-40B4-BE49-F238E27FC236}">
                <a16:creationId xmlns:a16="http://schemas.microsoft.com/office/drawing/2014/main" id="{B256CFFC-2F70-4DFC-A0AE-A2B4993B5F3F}"/>
              </a:ext>
            </a:extLst>
          </p:cNvPr>
          <p:cNvSpPr txBox="1"/>
          <p:nvPr/>
        </p:nvSpPr>
        <p:spPr>
          <a:xfrm>
            <a:off x="327336" y="3394925"/>
            <a:ext cx="5828840" cy="369332"/>
          </a:xfrm>
          <a:prstGeom prst="rect">
            <a:avLst/>
          </a:prstGeom>
          <a:noFill/>
        </p:spPr>
        <p:txBody>
          <a:bodyPr wrap="square" rtlCol="0" anchor="b">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b="1" cap="all" dirty="0">
                <a:solidFill>
                  <a:schemeClr val="accent3"/>
                </a:solidFill>
              </a:rPr>
              <a:t>ZPŮSOBY, JAK MLUVIT O PROBLÉMECH A KLÁST OTÁZKY</a:t>
            </a:r>
          </a:p>
        </p:txBody>
      </p:sp>
    </p:spTree>
    <p:extLst>
      <p:ext uri="{BB962C8B-B14F-4D97-AF65-F5344CB8AC3E}">
        <p14:creationId xmlns:p14="http://schemas.microsoft.com/office/powerpoint/2010/main" val="3103390765"/>
      </p:ext>
    </p:extLst>
  </p:cSld>
  <p:clrMapOvr>
    <a:masterClrMapping/>
  </p:clrMapOvr>
</p:sld>
</file>

<file path=ppt/theme/theme1.xml><?xml version="1.0" encoding="utf-8"?>
<a:theme xmlns:a="http://schemas.openxmlformats.org/drawingml/2006/main" name="PPT-Presentation_APAG CoSyst">
  <a:themeElements>
    <a:clrScheme name="APAG CoSyst">
      <a:dk1>
        <a:srgbClr val="000000"/>
      </a:dk1>
      <a:lt1>
        <a:srgbClr val="FFFFFF"/>
      </a:lt1>
      <a:dk2>
        <a:srgbClr val="FF0000"/>
      </a:dk2>
      <a:lt2>
        <a:srgbClr val="FFFFFF"/>
      </a:lt2>
      <a:accent1>
        <a:srgbClr val="3F3F3F"/>
      </a:accent1>
      <a:accent2>
        <a:srgbClr val="FF0000"/>
      </a:accent2>
      <a:accent3>
        <a:srgbClr val="92D050"/>
      </a:accent3>
      <a:accent4>
        <a:srgbClr val="595959"/>
      </a:accent4>
      <a:accent5>
        <a:srgbClr val="FF6566"/>
      </a:accent5>
      <a:accent6>
        <a:srgbClr val="BDE296"/>
      </a:accent6>
      <a:hlink>
        <a:srgbClr val="92D050"/>
      </a:hlink>
      <a:folHlink>
        <a:srgbClr val="000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zentace2" id="{2A5C2578-A37C-4929-9EF9-34CF947F49BD}" vid="{64B8F089-9BC8-4DF7-B16A-C96474C142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08b Presentation_AGL_Internal Use Only</Template>
  <TotalTime>4106</TotalTime>
  <Words>9291</Words>
  <Application>Microsoft Office PowerPoint</Application>
  <PresentationFormat>On-screen Show (4:3)</PresentationFormat>
  <Paragraphs>564</Paragraphs>
  <Slides>39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Arial Narrow</vt:lpstr>
      <vt:lpstr>Calibri</vt:lpstr>
      <vt:lpstr>Calibri (Nadpisy)</vt:lpstr>
      <vt:lpstr>Calibri (Základní text)</vt:lpstr>
      <vt:lpstr>HelveticaNeueLTStd-Bd</vt:lpstr>
      <vt:lpstr>Unity-Regular</vt:lpstr>
      <vt:lpstr>Wingdings</vt:lpstr>
      <vt:lpstr>PPT-Presentation_APAG CoSyst</vt:lpstr>
      <vt:lpstr> KODEX OBCHODNÍCH STANDARDŮ A ZÁSAD APAG</vt:lpstr>
      <vt:lpstr>Několik slov od Ananda Kanorii</vt:lpstr>
      <vt:lpstr>PowerPoint Presentation</vt:lpstr>
      <vt:lpstr>1 Úvod</vt:lpstr>
      <vt:lpstr>1 Úvod</vt:lpstr>
      <vt:lpstr>Kréda naší společnosti</vt:lpstr>
      <vt:lpstr>2 Etika</vt:lpstr>
      <vt:lpstr>Etika</vt:lpstr>
      <vt:lpstr>Etika</vt:lpstr>
      <vt:lpstr>Etika</vt:lpstr>
      <vt:lpstr>Etický nábor</vt:lpstr>
      <vt:lpstr>Etický nábor</vt:lpstr>
      <vt:lpstr>3 Integrita v rámci APAG</vt:lpstr>
      <vt:lpstr>3 Integrita v rámci APAG</vt:lpstr>
      <vt:lpstr>3 Integrita v rámci APAG</vt:lpstr>
      <vt:lpstr>3 Integrita v rámci APAG</vt:lpstr>
      <vt:lpstr>3 Integrita v rámci APAG</vt:lpstr>
      <vt:lpstr>3 Integrita v rámci APAG</vt:lpstr>
      <vt:lpstr>4 Integrita pro naše obchodní partnery</vt:lpstr>
      <vt:lpstr>4 Integrita pro naše obchodní partnery</vt:lpstr>
      <vt:lpstr>4 Integrita pro naše obchodní partnery</vt:lpstr>
      <vt:lpstr>4 Integrita pro naše obchodní partnery</vt:lpstr>
      <vt:lpstr>4 Integrita pro naše obchodní partnery</vt:lpstr>
      <vt:lpstr>4 Integrita pro naše obchodní partnery</vt:lpstr>
      <vt:lpstr>4 Integrita pro naše obchodní partnery</vt:lpstr>
      <vt:lpstr>5 Respektování kolegů</vt:lpstr>
      <vt:lpstr>5 Respektování kolegů</vt:lpstr>
      <vt:lpstr>5 Respektování kolegů</vt:lpstr>
      <vt:lpstr>5 Respektování kolegů</vt:lpstr>
      <vt:lpstr>5 Respektování kolegů</vt:lpstr>
      <vt:lpstr>5 Respektování kolegů</vt:lpstr>
      <vt:lpstr>6 UPŘÍMNOST A TRANSPARENTNOST </vt:lpstr>
      <vt:lpstr>6 UPŘÍMNOST A TRANSPARENTNOST</vt:lpstr>
      <vt:lpstr>6 UPŘÍMNOST A TRANSPARENTNOST</vt:lpstr>
      <vt:lpstr>6 UPŘÍMNOST A TRANSPARENTNOST</vt:lpstr>
      <vt:lpstr>7 Závazek</vt:lpstr>
      <vt:lpstr>7 Závazek</vt:lpstr>
      <vt:lpstr>7 Závazek</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APAG CODE OF BUSINESS  STANDARDS AND PRINCIPLES</dc:title>
  <dc:creator>Hegerfeld 'Kiki' Frederike</dc:creator>
  <cp:lastModifiedBy>Tkadlecová Alice</cp:lastModifiedBy>
  <cp:revision>83</cp:revision>
  <dcterms:created xsi:type="dcterms:W3CDTF">2020-06-15T18:12:40Z</dcterms:created>
  <dcterms:modified xsi:type="dcterms:W3CDTF">2024-03-01T12:13:51Z</dcterms:modified>
</cp:coreProperties>
</file>