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3" r:id="rId2"/>
    <p:sldId id="258" r:id="rId3"/>
    <p:sldId id="259" r:id="rId4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77" d="100"/>
          <a:sy n="77" d="100"/>
        </p:scale>
        <p:origin x="91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9BFB2-339C-4B6F-8F4C-3D19D32098DA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9EAAB-C5C0-4BF7-8462-5D2543CDA2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51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2E10F7-792C-00D9-C5D9-ABAF7DCB5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7DFCE2-DAF3-CFBB-29EB-26EE24E16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AA0360-FD7B-9B27-E5F2-24D797870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0EC4-28D1-488B-B199-744B41A48923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D6ADD0-9BA4-0CDA-2894-922FF84B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0920FF-CEEE-CD56-2CCD-81B5BBD0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C0B6-4A37-41CE-80DB-3ADFB2D2C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34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0F8F3E-50E4-7A09-0A32-E19E651E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7F4B17-9811-DB71-8B45-B86E0FB96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68BF6E-3CFB-FE40-3375-5E8A98992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0EC4-28D1-488B-B199-744B41A48923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56C028-0F8C-5FF5-C04E-21FCD897C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911EF6-DB4A-EE75-CC05-B37A52AA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C0B6-4A37-41CE-80DB-3ADFB2D2C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83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CF5B02E-57C6-1787-9674-1E97CDFE5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E2192F-A80B-2330-0378-1DC972309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C0AD35-7CC5-D614-2E46-0D80AC647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0EC4-28D1-488B-B199-744B41A48923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C0129C-CB9A-4F0A-3C82-13B99673B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71F121-B0AA-0587-0462-265AA43D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C0B6-4A37-41CE-80DB-3ADFB2D2C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24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BC1A7-B5C0-F74E-F077-52CD9044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3C41A4-4F78-745D-6729-0CF3016DD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232E37-244E-5634-B7BD-5C69EC92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0EC4-28D1-488B-B199-744B41A48923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158668-F2C4-2272-9064-65909797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B06146-1DB9-1E8C-93E6-CBE624B37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C0B6-4A37-41CE-80DB-3ADFB2D2C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30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481ED-3664-AF22-63A9-83A4F9A59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1A79FE-3AA3-A733-2129-C988FEB86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BC146B-0B9A-BD9B-89DA-D1910EF2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0EC4-28D1-488B-B199-744B41A48923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99C312-6265-28DC-1D48-029435F7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57D83A-4A79-A124-BA43-7E8A18EDA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C0B6-4A37-41CE-80DB-3ADFB2D2C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38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132D5-B836-4B69-9D0B-45DD8F720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A129CD-058D-7F03-D87C-B25C3210C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D65150-EE8B-EC21-539E-9B3EC6BDD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5FE683-5C5E-7DC1-76F4-60F49A713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0EC4-28D1-488B-B199-744B41A48923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36EDA7-D4BE-DFAA-83E3-58FD8770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A23E15-5EF0-D174-0B2A-9A77E26C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C0B6-4A37-41CE-80DB-3ADFB2D2C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72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266E22-6BFA-A5BF-3B63-7921A42F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5F7824-D2AD-61C8-912F-74491AA01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8A05708-5DE4-A918-6657-040B01A0F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1F96620-15A0-BCF7-4C25-B00237CA2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948B17A-404D-7F74-2BA2-06B8873DA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623A0CE-0E83-F9D9-A82E-5E0DC917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0EC4-28D1-488B-B199-744B41A48923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13BC64C-8ACF-95AB-5CD4-5CBA17C1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54761EC-F526-EA6A-CF39-C0670F1A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C0B6-4A37-41CE-80DB-3ADFB2D2C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10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0F3A04-DE23-5CB3-3927-12ED8094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62C630F-AC3F-4D76-2706-4ABA60308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0EC4-28D1-488B-B199-744B41A48923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0E7C8A-7233-FA46-0E25-1353FDC5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E5BF53-0CB2-F530-80D3-80B9E4D4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C0B6-4A37-41CE-80DB-3ADFB2D2C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99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7C79312-9714-3813-F7A0-5E22BBED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0EC4-28D1-488B-B199-744B41A48923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36BE03-AA88-18C4-A237-54275B09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4AC047-50CE-46AA-A541-33030F2B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C0B6-4A37-41CE-80DB-3ADFB2D2C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77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0F22B-33DE-4134-8703-7019142E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CECB41-37CE-3CCB-69ED-3F0B8D057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7D877E-E594-7C96-811E-88EC2029C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FA64F1-B365-470E-2D8B-F326E16B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0EC4-28D1-488B-B199-744B41A48923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9EABB2-1DA2-2543-1E4F-DA2823FE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2C310F-8470-480E-2C84-756C1604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C0B6-4A37-41CE-80DB-3ADFB2D2C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27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D225F-B428-E408-3E3B-8BB1F18F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BF238D2-5A8C-2C50-8C57-8D829750D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DFEF97-DAFC-16E0-B68C-182D00182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EB473D-99AD-45E9-6C22-8A53D05F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0EC4-28D1-488B-B199-744B41A48923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919B68-D884-D47C-E091-A260CDD64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F85442-8CA9-087C-089E-D2DE564C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C0B6-4A37-41CE-80DB-3ADFB2D2C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96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B25CB14-8F64-93F6-3CA7-0DCC161B3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9A3221-3A05-9037-5B4C-ECDAD0374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C84453-0622-5559-B2F9-8E9DEDCE2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40EC4-28D1-488B-B199-744B41A48923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2988A7-A909-2928-2886-DA5D53603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6F53F6-A894-A1F5-4F88-49DF14FA6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5C0B6-4A37-41CE-80DB-3ADFB2D2C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61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4">
            <a:extLst>
              <a:ext uri="{FF2B5EF4-FFF2-40B4-BE49-F238E27FC236}">
                <a16:creationId xmlns:a16="http://schemas.microsoft.com/office/drawing/2014/main" id="{B34977FB-31E8-285E-6FE7-F7CBC8C7E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10"/>
          <a:stretch/>
        </p:blipFill>
        <p:spPr>
          <a:xfrm>
            <a:off x="216019" y="95968"/>
            <a:ext cx="2099761" cy="12779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06250D-CAF3-7543-1310-036D56E50B24}"/>
              </a:ext>
            </a:extLst>
          </p:cNvPr>
          <p:cNvSpPr txBox="1"/>
          <p:nvPr/>
        </p:nvSpPr>
        <p:spPr>
          <a:xfrm>
            <a:off x="216019" y="1395379"/>
            <a:ext cx="9125206" cy="1063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Zaměření na zákazníka!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Söhne"/>
              </a:rPr>
              <a:t>Musíme překračovat požadavky na kvalitu a ochranu životního prostředí, abychom vyhověli potřebám zákazníků ohledně našich produktů a služeb.</a:t>
            </a:r>
            <a:r>
              <a:rPr lang="en-US" sz="1200" dirty="0">
                <a:latin typeface="Söhne"/>
              </a:rPr>
              <a:t> </a:t>
            </a:r>
            <a:endParaRPr lang="cs-CZ" sz="1200" dirty="0"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Söhne"/>
              </a:rPr>
              <a:t>T</a:t>
            </a:r>
            <a:r>
              <a:rPr lang="cs-CZ" sz="1200" dirty="0">
                <a:latin typeface="Söhne"/>
              </a:rPr>
              <a:t>o zahrnuje splnění požadavků na ochranu životního prostředí, harmonogramu a nákladů, stejně jako splnění dohodnutých charakteristik produktu a norem/předpisů. </a:t>
            </a:r>
            <a:r>
              <a:rPr lang="en-US" sz="1200" dirty="0">
                <a:latin typeface="Söhne"/>
              </a:rPr>
              <a:t>                                                                                                           </a:t>
            </a:r>
            <a:r>
              <a:rPr lang="cs-CZ" sz="1200" dirty="0">
                <a:latin typeface="Söhne"/>
              </a:rPr>
              <a:t> </a:t>
            </a:r>
            <a:r>
              <a:rPr lang="en-US" sz="1200" dirty="0">
                <a:latin typeface="Söhne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CH" sz="1200" dirty="0">
              <a:latin typeface="Söhne"/>
            </a:endParaRPr>
          </a:p>
        </p:txBody>
      </p:sp>
      <p:sp>
        <p:nvSpPr>
          <p:cNvPr id="6" name="TextovéPole 15">
            <a:extLst>
              <a:ext uri="{FF2B5EF4-FFF2-40B4-BE49-F238E27FC236}">
                <a16:creationId xmlns:a16="http://schemas.microsoft.com/office/drawing/2014/main" id="{180E366D-A5E0-0587-BB01-E3CAFF1FB783}"/>
              </a:ext>
            </a:extLst>
          </p:cNvPr>
          <p:cNvSpPr txBox="1"/>
          <p:nvPr/>
        </p:nvSpPr>
        <p:spPr>
          <a:xfrm>
            <a:off x="2315780" y="117470"/>
            <a:ext cx="72092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Narrow" panose="020B0606020202030204" pitchFamily="34" charset="0"/>
              </a:rPr>
              <a:t>Politika společnosti APAG </a:t>
            </a:r>
            <a:r>
              <a:rPr lang="cs-CZ" sz="2400" dirty="0" err="1">
                <a:latin typeface="Arial Narrow" panose="020B0606020202030204" pitchFamily="34" charset="0"/>
              </a:rPr>
              <a:t>CoSyst</a:t>
            </a:r>
            <a:endParaRPr lang="en-US" sz="2400" dirty="0">
              <a:latin typeface="Arial Narrow" panose="020B0606020202030204" pitchFamily="34" charset="0"/>
            </a:endParaRPr>
          </a:p>
          <a:p>
            <a:r>
              <a:rPr lang="cs-CZ" sz="1600" dirty="0">
                <a:latin typeface="Arial Narrow" panose="020B0606020202030204" pitchFamily="34" charset="0"/>
              </a:rPr>
              <a:t>Vývoj a výroba elektronických systémů</a:t>
            </a:r>
            <a:endParaRPr lang="en-US" sz="1600" dirty="0">
              <a:latin typeface="Arial Narrow" panose="020B0606020202030204" pitchFamily="34" charset="0"/>
            </a:endParaRPr>
          </a:p>
          <a:p>
            <a:endParaRPr lang="en-US" sz="1000" dirty="0">
              <a:latin typeface="Arial Narrow" panose="020B0606020202030204" pitchFamily="34" charset="0"/>
            </a:endParaRPr>
          </a:p>
          <a:p>
            <a:r>
              <a:rPr lang="cs-CZ" sz="1200" dirty="0">
                <a:latin typeface="Arial Narrow" panose="020B0606020202030204" pitchFamily="34" charset="0"/>
              </a:rPr>
              <a:t>Skupina </a:t>
            </a:r>
            <a:r>
              <a:rPr lang="en-GB" sz="1200" dirty="0">
                <a:latin typeface="Arial Narrow" panose="020B0606020202030204" pitchFamily="34" charset="0"/>
              </a:rPr>
              <a:t>APAG Co</a:t>
            </a:r>
            <a:r>
              <a:rPr lang="cs-CZ" sz="1200" dirty="0">
                <a:latin typeface="Arial Narrow" panose="020B0606020202030204" pitchFamily="34" charset="0"/>
              </a:rPr>
              <a:t>S</a:t>
            </a:r>
            <a:r>
              <a:rPr lang="en-GB" sz="1200" dirty="0" err="1">
                <a:latin typeface="Arial Narrow" panose="020B0606020202030204" pitchFamily="34" charset="0"/>
              </a:rPr>
              <a:t>yst</a:t>
            </a:r>
            <a:r>
              <a:rPr lang="en-GB" sz="1200" dirty="0">
                <a:latin typeface="Arial Narrow" panose="020B0606020202030204" pitchFamily="34" charset="0"/>
              </a:rPr>
              <a:t> </a:t>
            </a:r>
            <a:r>
              <a:rPr lang="cs-CZ" sz="1200" dirty="0">
                <a:latin typeface="Arial Narrow" panose="020B0606020202030204" pitchFamily="34" charset="0"/>
              </a:rPr>
              <a:t>usiluje o dokonalost ve svém podnikání tak, aby vyvíjela a vyráběla elektronická zařízení pro zákazníky z automobilového a leteckého průmyslu, zdravotnictví a jiných průmyslových oborů s jejich individuálními požadavky.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7" name="TextovéPole 27">
            <a:extLst>
              <a:ext uri="{FF2B5EF4-FFF2-40B4-BE49-F238E27FC236}">
                <a16:creationId xmlns:a16="http://schemas.microsoft.com/office/drawing/2014/main" id="{C321CA19-0CB7-1713-0BDB-264CB63C8140}"/>
              </a:ext>
            </a:extLst>
          </p:cNvPr>
          <p:cNvSpPr txBox="1"/>
          <p:nvPr/>
        </p:nvSpPr>
        <p:spPr>
          <a:xfrm>
            <a:off x="9458325" y="683024"/>
            <a:ext cx="2482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</a:t>
            </a:r>
          </a:p>
          <a:p>
            <a:pPr algn="ctr"/>
            <a:r>
              <a:rPr lang="en-GB" sz="1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Managing Director APAGCoSyst Group</a:t>
            </a:r>
          </a:p>
          <a:p>
            <a:pPr algn="ctr"/>
            <a:r>
              <a:rPr lang="en-GB" sz="1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Anand Kanoria</a:t>
            </a:r>
            <a:endParaRPr lang="cs-CZ" sz="1000" dirty="0"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FC759C-523D-2738-EC44-6E29220DEE60}"/>
              </a:ext>
            </a:extLst>
          </p:cNvPr>
          <p:cNvSpPr txBox="1"/>
          <p:nvPr/>
        </p:nvSpPr>
        <p:spPr>
          <a:xfrm>
            <a:off x="2869892" y="2544686"/>
            <a:ext cx="9070645" cy="9940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Dodržování norem!</a:t>
            </a:r>
          </a:p>
          <a:p>
            <a:endParaRPr lang="en-US" sz="14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0" i="0" dirty="0">
                <a:effectLst/>
                <a:latin typeface="Söhne"/>
              </a:rPr>
              <a:t>Dodržujeme standardy stanovené našimi zákazníky včetně </a:t>
            </a:r>
            <a:r>
              <a:rPr lang="en-US" sz="1200" b="0" i="0" dirty="0">
                <a:effectLst/>
                <a:latin typeface="Söhne"/>
              </a:rPr>
              <a:t>ISO 9001, IATF 16949, ISO 14001, ISO 13485</a:t>
            </a:r>
            <a:r>
              <a:rPr lang="cs-CZ" sz="1200" dirty="0">
                <a:latin typeface="Söhne"/>
              </a:rPr>
              <a:t> a </a:t>
            </a:r>
            <a:r>
              <a:rPr lang="en-US" sz="1200" b="0" i="0" dirty="0">
                <a:effectLst/>
                <a:latin typeface="Söhne"/>
              </a:rPr>
              <a:t>ISO</a:t>
            </a:r>
            <a:r>
              <a:rPr lang="cs-CZ" sz="1200" b="0" i="0" dirty="0">
                <a:effectLst/>
                <a:latin typeface="Söhne"/>
              </a:rPr>
              <a:t> </a:t>
            </a:r>
            <a:r>
              <a:rPr lang="en-US" sz="1200" b="0" i="0" dirty="0">
                <a:effectLst/>
                <a:latin typeface="Söhne"/>
              </a:rPr>
              <a:t>45001.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Söhne"/>
              </a:rPr>
              <a:t>Definujeme cíle kvality a životního prostředí a pravidelně vyhodnocujeme výsledky.</a:t>
            </a:r>
            <a:endParaRPr lang="en-US" sz="1200" dirty="0"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 Narrow" panose="020B0606020202030204" pitchFamily="34" charset="0"/>
            </a:endParaRPr>
          </a:p>
          <a:p>
            <a:r>
              <a:rPr lang="en-US" sz="1200" dirty="0">
                <a:latin typeface="Arial Narrow" panose="020B0606020202030204" pitchFamily="34" charset="0"/>
              </a:rPr>
              <a:t>                                                                                                           </a:t>
            </a:r>
            <a:r>
              <a:rPr lang="cs-CZ" sz="1200" dirty="0">
                <a:latin typeface="Arial Narrow" panose="020B0606020202030204" pitchFamily="34" charset="0"/>
              </a:rPr>
              <a:t> </a:t>
            </a:r>
            <a:r>
              <a:rPr lang="en-US" sz="1200" dirty="0"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CH" sz="1200" dirty="0"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A28D9-31B1-675A-9455-A84B2C964551}"/>
              </a:ext>
            </a:extLst>
          </p:cNvPr>
          <p:cNvSpPr txBox="1"/>
          <p:nvPr/>
        </p:nvSpPr>
        <p:spPr>
          <a:xfrm>
            <a:off x="216018" y="3658330"/>
            <a:ext cx="9125205" cy="12779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Neustálé zlepšování</a:t>
            </a:r>
            <a:r>
              <a:rPr lang="en-US" sz="1400" b="1" dirty="0">
                <a:latin typeface="Arial Narrow" panose="020B0606020202030204" pitchFamily="34" charset="0"/>
              </a:rPr>
              <a:t>!</a:t>
            </a:r>
          </a:p>
          <a:p>
            <a:endParaRPr lang="en-US" sz="14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Söhne"/>
              </a:rPr>
              <a:t>Neustále udržujeme a zlepšujeme zavedený systém managementu kvality a životního prostředí</a:t>
            </a:r>
            <a:endParaRPr lang="en-US" sz="1200" dirty="0"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Söhne"/>
              </a:rPr>
              <a:t>Chceme zajistit neustálé zlepšování kvality produktů a procesů, a vhodnou ochranu životního prostředí v každém procesu pro všechny naše pobočky.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Söhne"/>
              </a:rPr>
              <a:t>Zlepšujeme výkon pomocí </a:t>
            </a:r>
            <a:r>
              <a:rPr lang="cs-CZ" sz="1200" dirty="0" err="1">
                <a:latin typeface="Söhne"/>
              </a:rPr>
              <a:t>Lesson‘s</a:t>
            </a:r>
            <a:r>
              <a:rPr lang="cs-CZ" sz="1200" dirty="0">
                <a:latin typeface="Söhne"/>
              </a:rPr>
              <a:t> </a:t>
            </a:r>
            <a:r>
              <a:rPr lang="cs-CZ" sz="1200" dirty="0" err="1">
                <a:latin typeface="Söhne"/>
              </a:rPr>
              <a:t>Learned</a:t>
            </a:r>
            <a:r>
              <a:rPr lang="cs-CZ" sz="1200" dirty="0">
                <a:latin typeface="Söhne"/>
              </a:rPr>
              <a:t>, </a:t>
            </a:r>
            <a:r>
              <a:rPr lang="cs-CZ" sz="1200" dirty="0" err="1">
                <a:latin typeface="Söhne"/>
              </a:rPr>
              <a:t>Lean</a:t>
            </a:r>
            <a:r>
              <a:rPr lang="cs-CZ" sz="1200" dirty="0">
                <a:latin typeface="Söhne"/>
              </a:rPr>
              <a:t> nástroji, strategiemi nulového selhání a neustálým zlepšováním.</a:t>
            </a:r>
            <a:endParaRPr lang="en-US" sz="1200" dirty="0">
              <a:latin typeface="Söhn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73530C-91FC-EC05-0689-1C4F9D91605C}"/>
              </a:ext>
            </a:extLst>
          </p:cNvPr>
          <p:cNvSpPr txBox="1"/>
          <p:nvPr/>
        </p:nvSpPr>
        <p:spPr>
          <a:xfrm>
            <a:off x="216018" y="5001461"/>
            <a:ext cx="11742524" cy="1531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Zapojení zaměstnanců</a:t>
            </a:r>
            <a:r>
              <a:rPr lang="en-US" sz="1400" b="1" dirty="0">
                <a:latin typeface="Arial Narrow" panose="020B0606020202030204" pitchFamily="34" charset="0"/>
              </a:rPr>
              <a:t>!</a:t>
            </a:r>
          </a:p>
          <a:p>
            <a:endParaRPr lang="en-US" sz="12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Söhne"/>
              </a:rPr>
              <a:t>Udržujeme povědomí zaměstnanců o kvalitě poskytováním školení, informacemi směřujícími ke zvýšení kvality, snížení dopadu na životní prostředí a posílení dodržování zásad BOZP. Motivujeme zaměstnance a pozitivně přispíváme k jejich spokojenosti.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Söhne"/>
              </a:rPr>
              <a:t>Každý zaměstnanec je odpovědný za to, že svou prací přispívá k trvale vysokému standardu kvality našich produktů a služeb.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Söhne"/>
              </a:rPr>
              <a:t>Očekáváme, že všichni zaměstnanci budou, ve svém chování, dodržovat nejvyšší standardy etiky a integrity. APAG Kodex obchodních standardů a zásad slouží jako návod ke správnému obchodnímu chování pro všechny naše zaměstnance. Vyzýváme, aby zaměstnanci bez obav z odvety hlásili podezřelé nebo skutečné výskyty nezákonných, neetických nebo nevhodných událostí (chování nebo praktik) prostřednictvím našich zásad oznamování (whistle-blowing).</a:t>
            </a:r>
          </a:p>
          <a:p>
            <a:br>
              <a:rPr lang="cs-CZ" sz="1200" dirty="0">
                <a:latin typeface="Söhne"/>
              </a:rPr>
            </a:br>
            <a:endParaRPr lang="cs-CZ" sz="1200" dirty="0">
              <a:latin typeface="Söhne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54564F1-AE1C-74B4-41F7-EBF535764F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" t="-2341" r="4539" b="43448"/>
          <a:stretch/>
        </p:blipFill>
        <p:spPr>
          <a:xfrm>
            <a:off x="9600160" y="1368951"/>
            <a:ext cx="2340378" cy="10967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536120-17B2-020A-4426-90991FF607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20" t="16969" r="23730" b="20046"/>
          <a:stretch/>
        </p:blipFill>
        <p:spPr>
          <a:xfrm>
            <a:off x="9600159" y="3651586"/>
            <a:ext cx="2340378" cy="1277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FBCF4D-381A-348B-21DD-83CF88878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19" y="2544686"/>
            <a:ext cx="2419606" cy="994077"/>
          </a:xfrm>
          <a:prstGeom prst="rect">
            <a:avLst/>
          </a:prstGeom>
        </p:spPr>
      </p:pic>
      <p:sp>
        <p:nvSpPr>
          <p:cNvPr id="4" name="TextovéPole 1">
            <a:extLst>
              <a:ext uri="{FF2B5EF4-FFF2-40B4-BE49-F238E27FC236}">
                <a16:creationId xmlns:a16="http://schemas.microsoft.com/office/drawing/2014/main" id="{6552011B-98B2-05D6-D8CF-1D23F7267C4C}"/>
              </a:ext>
            </a:extLst>
          </p:cNvPr>
          <p:cNvSpPr txBox="1"/>
          <p:nvPr/>
        </p:nvSpPr>
        <p:spPr>
          <a:xfrm>
            <a:off x="151357" y="6639856"/>
            <a:ext cx="12040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000" dirty="0" err="1">
                <a:latin typeface="Arial Narrow" panose="020B0606020202030204" pitchFamily="34" charset="0"/>
              </a:rPr>
              <a:t>Page</a:t>
            </a:r>
            <a:r>
              <a:rPr lang="cs-CZ" sz="1000" dirty="0">
                <a:latin typeface="Arial Narrow" panose="020B0606020202030204" pitchFamily="34" charset="0"/>
              </a:rPr>
              <a:t> 1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D-</a:t>
            </a:r>
            <a:r>
              <a:rPr lang="en-US" sz="1000" dirty="0">
                <a:latin typeface="Arial Narrow" panose="020B0606020202030204" pitchFamily="34" charset="0"/>
              </a:rPr>
              <a:t>M0</a:t>
            </a:r>
            <a:r>
              <a:rPr lang="cs-CZ" sz="1000" dirty="0">
                <a:latin typeface="Arial Narrow" panose="020B0606020202030204" pitchFamily="34" charset="0"/>
              </a:rPr>
              <a:t>06- AGL </a:t>
            </a:r>
            <a:r>
              <a:rPr lang="en-US" sz="1000" dirty="0">
                <a:latin typeface="Arial Narrow" panose="020B0606020202030204" pitchFamily="34" charset="0"/>
              </a:rPr>
              <a:t> </a:t>
            </a:r>
            <a:r>
              <a:rPr lang="cs-CZ" sz="1000" dirty="0">
                <a:latin typeface="Arial Narrow" panose="020B0606020202030204" pitchFamily="34" charset="0"/>
              </a:rPr>
              <a:t>Company Policy, index </a:t>
            </a:r>
            <a:r>
              <a:rPr lang="en-US" sz="1000" dirty="0">
                <a:latin typeface="Arial Narrow" panose="020B0606020202030204" pitchFamily="34" charset="0"/>
              </a:rPr>
              <a:t>L,  August 2023</a:t>
            </a:r>
            <a:endParaRPr lang="cs-CZ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6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4">
            <a:extLst>
              <a:ext uri="{FF2B5EF4-FFF2-40B4-BE49-F238E27FC236}">
                <a16:creationId xmlns:a16="http://schemas.microsoft.com/office/drawing/2014/main" id="{B34977FB-31E8-285E-6FE7-F7CBC8C7E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10"/>
          <a:stretch/>
        </p:blipFill>
        <p:spPr>
          <a:xfrm>
            <a:off x="151357" y="92545"/>
            <a:ext cx="2189289" cy="1332395"/>
          </a:xfrm>
          <a:prstGeom prst="rect">
            <a:avLst/>
          </a:prstGeom>
        </p:spPr>
      </p:pic>
      <p:sp>
        <p:nvSpPr>
          <p:cNvPr id="12" name="TextovéPole 1">
            <a:extLst>
              <a:ext uri="{FF2B5EF4-FFF2-40B4-BE49-F238E27FC236}">
                <a16:creationId xmlns:a16="http://schemas.microsoft.com/office/drawing/2014/main" id="{BA97CBBE-9284-6293-327B-96412ACC22BE}"/>
              </a:ext>
            </a:extLst>
          </p:cNvPr>
          <p:cNvSpPr txBox="1"/>
          <p:nvPr/>
        </p:nvSpPr>
        <p:spPr>
          <a:xfrm>
            <a:off x="151357" y="6639856"/>
            <a:ext cx="12040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000" dirty="0">
                <a:latin typeface="Arial Narrow" panose="020B0606020202030204" pitchFamily="34" charset="0"/>
              </a:rPr>
              <a:t>Page </a:t>
            </a:r>
            <a:r>
              <a:rPr lang="en-US" sz="1000" dirty="0">
                <a:latin typeface="Arial Narrow" panose="020B0606020202030204" pitchFamily="34" charset="0"/>
              </a:rPr>
              <a:t>2</a:t>
            </a:r>
            <a:r>
              <a:rPr lang="cs-CZ" sz="1000" dirty="0"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D-</a:t>
            </a:r>
            <a:r>
              <a:rPr lang="en-US" sz="1000" dirty="0">
                <a:latin typeface="Arial Narrow" panose="020B0606020202030204" pitchFamily="34" charset="0"/>
              </a:rPr>
              <a:t>M0</a:t>
            </a:r>
            <a:r>
              <a:rPr lang="cs-CZ" sz="1000" dirty="0">
                <a:latin typeface="Arial Narrow" panose="020B0606020202030204" pitchFamily="34" charset="0"/>
              </a:rPr>
              <a:t>06- AGL </a:t>
            </a:r>
            <a:r>
              <a:rPr lang="en-US" sz="1000" dirty="0">
                <a:latin typeface="Arial Narrow" panose="020B0606020202030204" pitchFamily="34" charset="0"/>
              </a:rPr>
              <a:t> </a:t>
            </a:r>
            <a:r>
              <a:rPr lang="cs-CZ" sz="1000" dirty="0">
                <a:latin typeface="Arial Narrow" panose="020B0606020202030204" pitchFamily="34" charset="0"/>
              </a:rPr>
              <a:t>Company Policy, index </a:t>
            </a:r>
            <a:r>
              <a:rPr lang="en-US" sz="1000" dirty="0">
                <a:latin typeface="Arial Narrow" panose="020B0606020202030204" pitchFamily="34" charset="0"/>
              </a:rPr>
              <a:t>L,  August 2023</a:t>
            </a:r>
            <a:endParaRPr lang="cs-CZ" sz="1000" dirty="0"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BC4D8C-26AE-6596-6509-F85FEBB573A6}"/>
              </a:ext>
            </a:extLst>
          </p:cNvPr>
          <p:cNvSpPr txBox="1"/>
          <p:nvPr/>
        </p:nvSpPr>
        <p:spPr>
          <a:xfrm>
            <a:off x="266980" y="1422703"/>
            <a:ext cx="9645116" cy="16222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Dodržování platných zákonů a transparentnost!</a:t>
            </a:r>
          </a:p>
          <a:p>
            <a:endParaRPr lang="cs-CZ" sz="12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Söhne"/>
              </a:rPr>
              <a:t>Dodržujeme všechny příslušné zákony, předpisy, ustanovení a specifikace zákazníků.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Söhne"/>
              </a:rPr>
              <a:t>Otevřeně (transparentně) komunikujeme ohledně kvality a environmentální výkonnosti vůči příslušným zainteresovaným stranám, včetně zákazníků, zaměstnanců, regulačních orgánů (komunita, stát, země).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Söhne"/>
              </a:rPr>
              <a:t>Zavaujeme se jednat profesionálně, spravedlivě a bezúhonně ve všech našich obchodních jednáních a vztazích, ať působíme kdekoli. Uplatňujeme nulovou toleranci vůči úplatkářství, korupci a nabízení či přijímání úplatků.</a:t>
            </a:r>
          </a:p>
          <a:p>
            <a:endParaRPr lang="cs-CZ" sz="1200" dirty="0">
              <a:latin typeface="Arial Narrow" panose="020B06060202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AA61C0-B144-F8A7-7E27-DE69C4011F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3" t="-310" r="-3017" b="310"/>
          <a:stretch/>
        </p:blipFill>
        <p:spPr>
          <a:xfrm>
            <a:off x="10112198" y="1417965"/>
            <a:ext cx="1897293" cy="1622249"/>
          </a:xfrm>
          <a:prstGeom prst="rect">
            <a:avLst/>
          </a:prstGeom>
        </p:spPr>
      </p:pic>
      <p:sp>
        <p:nvSpPr>
          <p:cNvPr id="20" name="TextovéPole 15">
            <a:extLst>
              <a:ext uri="{FF2B5EF4-FFF2-40B4-BE49-F238E27FC236}">
                <a16:creationId xmlns:a16="http://schemas.microsoft.com/office/drawing/2014/main" id="{4A84FE81-7E11-FC08-B73B-CFA6815E3380}"/>
              </a:ext>
            </a:extLst>
          </p:cNvPr>
          <p:cNvSpPr txBox="1"/>
          <p:nvPr/>
        </p:nvSpPr>
        <p:spPr>
          <a:xfrm>
            <a:off x="2171863" y="294672"/>
            <a:ext cx="75341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Narrow" panose="020B0606020202030204" pitchFamily="34" charset="0"/>
              </a:rPr>
              <a:t>Politika společnosti APAG </a:t>
            </a:r>
            <a:r>
              <a:rPr lang="cs-CZ" sz="2400" dirty="0" err="1">
                <a:latin typeface="Arial Narrow" panose="020B0606020202030204" pitchFamily="34" charset="0"/>
              </a:rPr>
              <a:t>CoSyst</a:t>
            </a:r>
            <a:endParaRPr lang="en-US" sz="2400" dirty="0">
              <a:latin typeface="Arial Narrow" panose="020B0606020202030204" pitchFamily="34" charset="0"/>
            </a:endParaRPr>
          </a:p>
          <a:p>
            <a:r>
              <a:rPr lang="cs-CZ" sz="1600" dirty="0">
                <a:latin typeface="Arial Narrow" panose="020B0606020202030204" pitchFamily="34" charset="0"/>
              </a:rPr>
              <a:t>Vývoj a výroba elektronických systémů</a:t>
            </a:r>
            <a:endParaRPr lang="en-US" sz="1600" dirty="0">
              <a:latin typeface="Arial Narrow" panose="020B0606020202030204" pitchFamily="34" charset="0"/>
            </a:endParaRPr>
          </a:p>
          <a:p>
            <a:endParaRPr lang="cs-CZ" sz="1000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r>
              <a:rPr lang="cs-CZ" sz="1200" dirty="0">
                <a:latin typeface="Söhne"/>
              </a:rPr>
              <a:t>Požadavky vyplývající z legislativy jednotlivých poboček APAG jsou popsány v dokumentaci APAG Management </a:t>
            </a:r>
            <a:r>
              <a:rPr lang="cs-CZ" sz="1200" dirty="0" err="1">
                <a:latin typeface="Söhne"/>
              </a:rPr>
              <a:t>Manual</a:t>
            </a:r>
            <a:r>
              <a:rPr lang="cs-CZ" sz="1200" dirty="0">
                <a:latin typeface="Söhne"/>
              </a:rPr>
              <a:t>.</a:t>
            </a:r>
            <a:endParaRPr lang="en-US" sz="1200" dirty="0">
              <a:latin typeface="Söhn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E158FF-8751-BE8B-9DEA-C539934E4954}"/>
              </a:ext>
            </a:extLst>
          </p:cNvPr>
          <p:cNvSpPr txBox="1"/>
          <p:nvPr/>
        </p:nvSpPr>
        <p:spPr>
          <a:xfrm>
            <a:off x="266979" y="4869887"/>
            <a:ext cx="9645116" cy="13262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Angažovanost dodavatele</a:t>
            </a:r>
            <a:r>
              <a:rPr lang="en-US" sz="1400" b="1" dirty="0">
                <a:latin typeface="Arial Narrow" panose="020B0606020202030204" pitchFamily="34" charset="0"/>
              </a:rPr>
              <a:t>!</a:t>
            </a:r>
            <a:endParaRPr lang="en-US" sz="1200" b="1" dirty="0">
              <a:latin typeface="Arial Narrow" panose="020B0606020202030204" pitchFamily="34" charset="0"/>
            </a:endParaRPr>
          </a:p>
          <a:p>
            <a:endParaRPr lang="en-US" sz="12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Söhne"/>
              </a:rPr>
              <a:t>Naše dodavatele pečlivě vybíráme a provádíme </a:t>
            </a:r>
            <a:r>
              <a:rPr lang="cs-CZ" sz="1200">
                <a:latin typeface="Söhne"/>
              </a:rPr>
              <a:t>jejich hodnocení.</a:t>
            </a:r>
            <a:endParaRPr lang="en-US" sz="1200" dirty="0"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Söhne"/>
              </a:rPr>
              <a:t>Po našich dodavatelích požadujeme, aby se zapojovali do aktivit v oblasti životního prostředí, udržitelného rozvoje a společenské odpovědnosti.</a:t>
            </a:r>
            <a:r>
              <a:rPr lang="en-US" sz="1200" dirty="0">
                <a:latin typeface="Söhne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A639D6-6EE9-13D6-7D54-6846E60EE3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76" r="10387" b="11042"/>
          <a:stretch/>
        </p:blipFill>
        <p:spPr>
          <a:xfrm>
            <a:off x="266979" y="3228623"/>
            <a:ext cx="2073667" cy="14165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E9EBF9-BBA0-3460-39DD-4C306FCD1436}"/>
              </a:ext>
            </a:extLst>
          </p:cNvPr>
          <p:cNvSpPr txBox="1"/>
          <p:nvPr/>
        </p:nvSpPr>
        <p:spPr>
          <a:xfrm>
            <a:off x="2547527" y="3228623"/>
            <a:ext cx="9377493" cy="1416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Zodpovědnost k životnímu prostředí</a:t>
            </a:r>
            <a:r>
              <a:rPr lang="en-US" sz="1400" b="1" dirty="0">
                <a:latin typeface="Arial Narrow" panose="020B0606020202030204" pitchFamily="34" charset="0"/>
              </a:rPr>
              <a:t>!</a:t>
            </a:r>
            <a:endParaRPr lang="en-US" sz="1200" b="1" dirty="0">
              <a:latin typeface="Arial Narrow" panose="020B0606020202030204" pitchFamily="34" charset="0"/>
            </a:endParaRPr>
          </a:p>
          <a:p>
            <a:endParaRPr lang="en-US" sz="12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Söhne"/>
              </a:rPr>
              <a:t>Snažíme se předcházet znečištění, snižovat naši uhlíkovou stopu a zlepšovat podmínky bezpečnosti a ochrany zdraví při práci. </a:t>
            </a:r>
            <a:endParaRPr lang="en-US" sz="1200" dirty="0"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b="0" i="0" dirty="0">
                <a:effectLst/>
                <a:latin typeface="Söhne"/>
              </a:rPr>
              <a:t>Naším cílem je minimalizovat nepříznivé dopady na kvalitu vody, půdy, emise hluku, kvalitu ovzduší, biologickou rozmanitost, využívání půdy a zalesňování tím, že zajistíme, aby výroba našich produktů spotřebovávala vodu, energii a chemikálie zodpovědně. </a:t>
            </a:r>
            <a:r>
              <a:rPr lang="cs-CZ" sz="1200" dirty="0">
                <a:latin typeface="Söhne"/>
              </a:rPr>
              <a:t>Za tímto účelem jsme zastánci opětovného použití a recyklace, využívání obnovitelné energie a udržitelných zdrojů.</a:t>
            </a:r>
            <a:endParaRPr lang="en-US" sz="1200" dirty="0">
              <a:latin typeface="Söhn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A4F7D-BE19-2D24-9386-7830AB5C21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11" t="7369" r="15393" b="4302"/>
          <a:stretch/>
        </p:blipFill>
        <p:spPr>
          <a:xfrm>
            <a:off x="10112199" y="4869887"/>
            <a:ext cx="1812822" cy="132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1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9355E1A5-1E36-BF18-4989-2D00F8781118}"/>
              </a:ext>
            </a:extLst>
          </p:cNvPr>
          <p:cNvSpPr txBox="1"/>
          <p:nvPr/>
        </p:nvSpPr>
        <p:spPr>
          <a:xfrm>
            <a:off x="586782" y="3290500"/>
            <a:ext cx="4261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chemeClr val="bg1">
                    <a:lumMod val="75000"/>
                  </a:schemeClr>
                </a:solidFill>
              </a:rPr>
              <a:t>Document</a:t>
            </a:r>
            <a:r>
              <a:rPr lang="cs-CZ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200" dirty="0" err="1">
                <a:solidFill>
                  <a:schemeClr val="bg1">
                    <a:lumMod val="75000"/>
                  </a:schemeClr>
                </a:solidFill>
              </a:rPr>
              <a:t>History</a:t>
            </a:r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E121D1F3-692B-E865-05D0-B5C1F8140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436329"/>
              </p:ext>
            </p:extLst>
          </p:nvPr>
        </p:nvGraphicFramePr>
        <p:xfrm>
          <a:off x="666427" y="3889256"/>
          <a:ext cx="11249348" cy="1754491"/>
        </p:xfrm>
        <a:graphic>
          <a:graphicData uri="http://schemas.openxmlformats.org/drawingml/2006/table">
            <a:tbl>
              <a:tblPr/>
              <a:tblGrid>
                <a:gridCol w="1065429">
                  <a:extLst>
                    <a:ext uri="{9D8B030D-6E8A-4147-A177-3AD203B41FA5}">
                      <a16:colId xmlns:a16="http://schemas.microsoft.com/office/drawing/2014/main" val="688235755"/>
                    </a:ext>
                  </a:extLst>
                </a:gridCol>
                <a:gridCol w="968572">
                  <a:extLst>
                    <a:ext uri="{9D8B030D-6E8A-4147-A177-3AD203B41FA5}">
                      <a16:colId xmlns:a16="http://schemas.microsoft.com/office/drawing/2014/main" val="2049330111"/>
                    </a:ext>
                  </a:extLst>
                </a:gridCol>
                <a:gridCol w="1498684">
                  <a:extLst>
                    <a:ext uri="{9D8B030D-6E8A-4147-A177-3AD203B41FA5}">
                      <a16:colId xmlns:a16="http://schemas.microsoft.com/office/drawing/2014/main" val="4244789012"/>
                    </a:ext>
                  </a:extLst>
                </a:gridCol>
                <a:gridCol w="6424473">
                  <a:extLst>
                    <a:ext uri="{9D8B030D-6E8A-4147-A177-3AD203B41FA5}">
                      <a16:colId xmlns:a16="http://schemas.microsoft.com/office/drawing/2014/main" val="311410345"/>
                    </a:ext>
                  </a:extLst>
                </a:gridCol>
                <a:gridCol w="1292190">
                  <a:extLst>
                    <a:ext uri="{9D8B030D-6E8A-4147-A177-3AD203B41FA5}">
                      <a16:colId xmlns:a16="http://schemas.microsoft.com/office/drawing/2014/main" val="1098800681"/>
                    </a:ext>
                  </a:extLst>
                </a:gridCol>
              </a:tblGrid>
              <a:tr h="188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200"/>
                        </a:spcAft>
                        <a:tabLst>
                          <a:tab pos="3060065" algn="ctr"/>
                          <a:tab pos="5760085" algn="r"/>
                        </a:tabLst>
                      </a:pPr>
                      <a:r>
                        <a:rPr lang="de-DE" sz="900" dirty="0">
                          <a:effectLst/>
                        </a:rPr>
                        <a:t>Change-Date: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200"/>
                        </a:spcAft>
                        <a:tabLst>
                          <a:tab pos="3060065" algn="ctr"/>
                          <a:tab pos="5760085" algn="r"/>
                        </a:tabLst>
                      </a:pPr>
                      <a:r>
                        <a:rPr lang="de-DE" sz="900" dirty="0" err="1">
                          <a:effectLst/>
                        </a:rPr>
                        <a:t>Changed</a:t>
                      </a:r>
                      <a:r>
                        <a:rPr lang="de-DE" sz="900" dirty="0">
                          <a:effectLst/>
                        </a:rPr>
                        <a:t> </a:t>
                      </a:r>
                      <a:r>
                        <a:rPr lang="de-DE" sz="900" dirty="0" err="1">
                          <a:effectLst/>
                        </a:rPr>
                        <a:t>by</a:t>
                      </a:r>
                      <a:r>
                        <a:rPr lang="de-DE" sz="900" dirty="0">
                          <a:effectLst/>
                        </a:rPr>
                        <a:t>: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200"/>
                        </a:spcAft>
                        <a:tabLst>
                          <a:tab pos="3060065" algn="ctr"/>
                          <a:tab pos="5760085" algn="r"/>
                        </a:tabLst>
                      </a:pPr>
                      <a:r>
                        <a:rPr lang="de-DE" sz="900">
                          <a:effectLst/>
                        </a:rPr>
                        <a:t>Released by: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200"/>
                        </a:spcAft>
                        <a:tabLst>
                          <a:tab pos="3060065" algn="ctr"/>
                          <a:tab pos="5760085" algn="r"/>
                        </a:tabLst>
                      </a:pPr>
                      <a:r>
                        <a:rPr lang="de-DE" sz="900">
                          <a:effectLst/>
                        </a:rPr>
                        <a:t>Change Reason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200"/>
                        </a:spcAft>
                        <a:tabLst>
                          <a:tab pos="3060065" algn="ctr"/>
                          <a:tab pos="5760085" algn="r"/>
                        </a:tabLst>
                      </a:pPr>
                      <a:r>
                        <a:rPr lang="de-DE" sz="900">
                          <a:effectLst/>
                        </a:rPr>
                        <a:t>Version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849281"/>
                  </a:ext>
                </a:extLst>
              </a:tr>
              <a:tr h="446851">
                <a:tc>
                  <a:txBody>
                    <a:bodyPr/>
                    <a:lstStyle/>
                    <a:p>
                      <a:pPr marL="0" marR="36195" algn="ctr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3060065" algn="ctr"/>
                          <a:tab pos="4284345" algn="l"/>
                          <a:tab pos="5760085" algn="r"/>
                        </a:tabLst>
                      </a:pPr>
                      <a:r>
                        <a:rPr lang="de-DE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07.04..2022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3060065" algn="ctr"/>
                          <a:tab pos="4284345" algn="l"/>
                          <a:tab pos="5760085" algn="r"/>
                        </a:tabLst>
                      </a:pPr>
                      <a:r>
                        <a:rPr lang="de-DE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TKA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3060065" algn="ctr"/>
                          <a:tab pos="4284345" algn="l"/>
                          <a:tab pos="5760085" algn="r"/>
                        </a:tabLst>
                      </a:pPr>
                      <a:r>
                        <a:rPr lang="de-DE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LAC,AK,SAI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3060065" algn="ctr"/>
                          <a:tab pos="4284345" algn="l"/>
                          <a:tab pos="5760085" algn="r"/>
                        </a:tabLst>
                      </a:pPr>
                      <a:r>
                        <a:rPr lang="en-GB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Update of chapters 2., 3, 6 and 7 -  incorporating AS 9100 requirements, updating future steps, intentions.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3060065" algn="ctr"/>
                          <a:tab pos="4284345" algn="l"/>
                          <a:tab pos="5760085" algn="r"/>
                        </a:tabLst>
                      </a:pPr>
                      <a:r>
                        <a:rPr lang="en-GB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124946"/>
                  </a:ext>
                </a:extLst>
              </a:tr>
              <a:tr h="373124">
                <a:tc>
                  <a:txBody>
                    <a:bodyPr/>
                    <a:lstStyle/>
                    <a:p>
                      <a:pPr marL="0" marR="36195" algn="ctr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3060065" algn="ctr"/>
                          <a:tab pos="4284345" algn="l"/>
                          <a:tab pos="5760085" algn="r"/>
                        </a:tabLst>
                      </a:pPr>
                      <a:r>
                        <a:rPr lang="de-DE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23.08.2022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3060065" algn="ctr"/>
                          <a:tab pos="4284345" algn="l"/>
                          <a:tab pos="5760085" algn="r"/>
                        </a:tabLst>
                      </a:pPr>
                      <a:r>
                        <a:rPr lang="de-DE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TKA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3060065" algn="ctr"/>
                          <a:tab pos="4284345" algn="l"/>
                          <a:tab pos="5760085" algn="r"/>
                        </a:tabLst>
                      </a:pPr>
                      <a:r>
                        <a:rPr lang="de-DE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LAC,SAI, AK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3060065" algn="ctr"/>
                          <a:tab pos="4284345" algn="l"/>
                          <a:tab pos="5760085" algn="r"/>
                        </a:tabLs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Update of the chapter 3 (extended area of sustainable development -area of chemical management, consumption of resources and minimize the negative impact on environment)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3060065" algn="ctr"/>
                          <a:tab pos="4284345" algn="l"/>
                          <a:tab pos="5760085" algn="r"/>
                        </a:tabLst>
                      </a:pPr>
                      <a:r>
                        <a:rPr lang="en-GB" sz="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833871"/>
                  </a:ext>
                </a:extLst>
              </a:tr>
              <a:tr h="373124"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3060065" algn="ctr"/>
                          <a:tab pos="4284345" algn="l"/>
                          <a:tab pos="5760085" algn="r"/>
                        </a:tabLst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12.04.2023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3060065" algn="ctr"/>
                          <a:tab pos="4284345" algn="l"/>
                          <a:tab pos="5760085" algn="r"/>
                        </a:tabLst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3060065" algn="ctr"/>
                          <a:tab pos="4284345" algn="l"/>
                          <a:tab pos="5760085" algn="r"/>
                        </a:tabLst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LAC,SAI,AK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3060065" algn="ctr"/>
                          <a:tab pos="4284345" algn="l"/>
                          <a:tab pos="5760085" algn="r"/>
                        </a:tabLst>
                      </a:pPr>
                      <a:r>
                        <a:rPr lang="en-US" sz="7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Change of the graphic of the policy, change of the scope  - molding of plastic parts added.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3060065" algn="ctr"/>
                          <a:tab pos="4284345" algn="l"/>
                          <a:tab pos="5760085" algn="r"/>
                        </a:tabLs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697449"/>
                  </a:ext>
                </a:extLst>
              </a:tr>
              <a:tr h="373124"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3060065" algn="ctr"/>
                          <a:tab pos="4284345" algn="l"/>
                          <a:tab pos="5760085" algn="r"/>
                        </a:tabLst>
                      </a:pPr>
                      <a:r>
                        <a:rPr lang="cs-CZ" sz="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28.08.2023</a:t>
                      </a:r>
                      <a:endParaRPr lang="en-US" sz="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3060065" algn="ctr"/>
                          <a:tab pos="4284345" algn="l"/>
                          <a:tab pos="5760085" algn="r"/>
                        </a:tabLst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TKA,LAC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3060065" algn="ctr"/>
                          <a:tab pos="4284345" algn="l"/>
                          <a:tab pos="5760085" algn="r"/>
                        </a:tabLst>
                      </a:pPr>
                      <a:r>
                        <a:rPr lang="en-US" sz="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LAC,SAI,AK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3060065" algn="ctr"/>
                          <a:tab pos="4284345" algn="l"/>
                          <a:tab pos="5760085" algn="r"/>
                        </a:tabLst>
                      </a:pPr>
                      <a:r>
                        <a:rPr lang="cs-CZ" sz="7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Větší jasnost politiky, aktualizace závazků v oblasti životního prostředí a udržitelnosti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3060065" algn="ctr"/>
                          <a:tab pos="4284345" algn="l"/>
                          <a:tab pos="5760085" algn="r"/>
                        </a:tabLs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741367"/>
                  </a:ext>
                </a:extLst>
              </a:tr>
            </a:tbl>
          </a:graphicData>
        </a:graphic>
      </p:graphicFrame>
      <p:sp>
        <p:nvSpPr>
          <p:cNvPr id="6" name="TextovéPole 1">
            <a:extLst>
              <a:ext uri="{FF2B5EF4-FFF2-40B4-BE49-F238E27FC236}">
                <a16:creationId xmlns:a16="http://schemas.microsoft.com/office/drawing/2014/main" id="{AB92A507-241E-087C-4911-AC4E7E63848C}"/>
              </a:ext>
            </a:extLst>
          </p:cNvPr>
          <p:cNvSpPr txBox="1"/>
          <p:nvPr/>
        </p:nvSpPr>
        <p:spPr>
          <a:xfrm>
            <a:off x="151358" y="6639856"/>
            <a:ext cx="120406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000" dirty="0">
                <a:latin typeface="Arial Narrow" panose="020B0606020202030204" pitchFamily="34" charset="0"/>
              </a:rPr>
              <a:t>Page 3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D-</a:t>
            </a:r>
            <a:r>
              <a:rPr lang="en-US" sz="1000" dirty="0">
                <a:latin typeface="Arial Narrow" panose="020B0606020202030204" pitchFamily="34" charset="0"/>
              </a:rPr>
              <a:t>M0</a:t>
            </a:r>
            <a:r>
              <a:rPr lang="cs-CZ" sz="1000" dirty="0">
                <a:latin typeface="Arial Narrow" panose="020B0606020202030204" pitchFamily="34" charset="0"/>
              </a:rPr>
              <a:t>06- AGL </a:t>
            </a:r>
            <a:r>
              <a:rPr lang="en-US" sz="1000" dirty="0">
                <a:latin typeface="Arial Narrow" panose="020B0606020202030204" pitchFamily="34" charset="0"/>
              </a:rPr>
              <a:t> </a:t>
            </a:r>
            <a:r>
              <a:rPr lang="cs-CZ" sz="1000" dirty="0">
                <a:latin typeface="Arial Narrow" panose="020B0606020202030204" pitchFamily="34" charset="0"/>
              </a:rPr>
              <a:t>Company Policy, index L,</a:t>
            </a:r>
            <a:r>
              <a:rPr lang="en-US" sz="1000" dirty="0">
                <a:latin typeface="Arial Narrow" panose="020B0606020202030204" pitchFamily="34" charset="0"/>
              </a:rPr>
              <a:t> </a:t>
            </a:r>
            <a:r>
              <a:rPr lang="cs-CZ" sz="1000" dirty="0">
                <a:latin typeface="Arial Narrow" panose="020B0606020202030204" pitchFamily="34" charset="0"/>
              </a:rPr>
              <a:t> August </a:t>
            </a:r>
            <a:r>
              <a:rPr lang="en-US" sz="1000" dirty="0">
                <a:latin typeface="Arial Narrow" panose="020B0606020202030204" pitchFamily="34" charset="0"/>
              </a:rPr>
              <a:t>2023</a:t>
            </a:r>
            <a:endParaRPr lang="cs-CZ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197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710</Words>
  <Application>Microsoft Office PowerPoint</Application>
  <PresentationFormat>Widescreen</PresentationFormat>
  <Paragraphs>73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Roboto</vt:lpstr>
      <vt:lpstr>Söhne</vt:lpstr>
      <vt:lpstr>Motiv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Tkadlecová Alice</dc:creator>
  <cp:lastModifiedBy>Tkadlecová Alice</cp:lastModifiedBy>
  <cp:revision>77</cp:revision>
  <cp:lastPrinted>2023-09-06T09:53:29Z</cp:lastPrinted>
  <dcterms:created xsi:type="dcterms:W3CDTF">2022-06-24T08:00:38Z</dcterms:created>
  <dcterms:modified xsi:type="dcterms:W3CDTF">2023-09-06T09:53:52Z</dcterms:modified>
</cp:coreProperties>
</file>